
<file path=[Content_Types].xml><?xml version="1.0" encoding="utf-8"?>
<Types xmlns="http://schemas.openxmlformats.org/package/2006/content-types">
  <Default Extension="fntdata" ContentType="application/x-fontdata"/>
  <Default Extension="gif" ContentType="image/gif"/>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9144000" cy="5143500" type="screen16x9"/>
  <p:notesSz cx="9144000" cy="5143500"/>
  <p:embeddedFontLst>
    <p:embeddedFont>
      <p:font typeface="Tahoma" panose="020B0604030504040204" pitchFamily="34" charset="0"/>
      <p:regular r:id="rId27"/>
      <p:bold r:id="rId28"/>
    </p:embeddedFont>
    <p:embeddedFont>
      <p:font typeface="Verdana" panose="020B060403050404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5" d="100"/>
          <a:sy n="145" d="100"/>
        </p:scale>
        <p:origin x="100" y="108"/>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gif>
</file>

<file path=ppt/media/image26.gif>
</file>

<file path=ppt/media/image27.png>
</file>

<file path=ppt/media/image28.png>
</file>

<file path=ppt/media/image29.png>
</file>

<file path=ppt/media/image3.png>
</file>

<file path=ppt/media/image30.png>
</file>

<file path=ppt/media/image31.png>
</file>

<file path=ppt/media/image4.jpg>
</file>

<file path=ppt/media/image5.jp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2443150"/>
            <a:ext cx="7315200" cy="23145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 name="Google Shape;42;p1: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6bd5170240_4_56: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6bd5170240_4_56: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6bd5170240_4_77: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6bd5170240_4_77: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6bd5170240_2_83: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6bd5170240_2_83: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6bd5170240_4_129: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6bd5170240_4_129: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6bd5170240_4_159: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6bd5170240_4_159: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6bd5170240_4_163: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6bd5170240_4_163: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6bd5170240_4_184: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6bd5170240_4_184: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6bd5170240_2_79:notes"/>
          <p:cNvSpPr>
            <a:spLocks noGrp="1" noRot="1" noChangeAspect="1"/>
          </p:cNvSpPr>
          <p:nvPr>
            <p:ph type="sldImg" idx="2"/>
          </p:nvPr>
        </p:nvSpPr>
        <p:spPr>
          <a:xfrm>
            <a:off x="2857500" y="385763"/>
            <a:ext cx="3429000" cy="1928812"/>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6bd5170240_2_79: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c3bb57ce2e_1_10: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c3bb57ce2e_1_10: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6bd5170240_2_89: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6bd5170240_2_89: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a:t>Proof of Work (PoW) and Proof of Stake (PoS) are consensus algorithms used in blockchain networks to achieve agreement on the state of the blockchain. Here's a brief explanation of each:</a:t>
            </a:r>
            <a:endParaRPr/>
          </a:p>
          <a:p>
            <a:pPr marL="0" lvl="0" indent="0" algn="l" rtl="0">
              <a:lnSpc>
                <a:spcPct val="115000"/>
              </a:lnSpc>
              <a:spcBef>
                <a:spcPts val="0"/>
              </a:spcBef>
              <a:spcAft>
                <a:spcPts val="0"/>
              </a:spcAft>
              <a:buClr>
                <a:schemeClr val="dk1"/>
              </a:buClr>
              <a:buSzPts val="1100"/>
              <a:buFont typeface="Arial"/>
              <a:buNone/>
            </a:pPr>
            <a:endParaRPr/>
          </a:p>
          <a:p>
            <a:pPr marL="0" lvl="0" indent="0" algn="l" rtl="0">
              <a:lnSpc>
                <a:spcPct val="115000"/>
              </a:lnSpc>
              <a:spcBef>
                <a:spcPts val="0"/>
              </a:spcBef>
              <a:spcAft>
                <a:spcPts val="0"/>
              </a:spcAft>
              <a:buClr>
                <a:schemeClr val="dk1"/>
              </a:buClr>
              <a:buSzPts val="1100"/>
              <a:buFont typeface="Arial"/>
              <a:buNone/>
            </a:pPr>
            <a:r>
              <a:rPr lang="en-US"/>
              <a:t>Proof of Work (PoW): PoW is a consensus algorithm where miners compete to solve complex mathematical puzzles to validate transactions and create new blocks. The first miner to solve the puzzle broadcasts the new block to the network, and other nodes verify the solution. PoW is known for its security and decentralization but requires a significant amount of computational power and energy.</a:t>
            </a:r>
            <a:endParaRPr/>
          </a:p>
          <a:p>
            <a:pPr marL="0" lvl="0" indent="0" algn="l" rtl="0">
              <a:lnSpc>
                <a:spcPct val="115000"/>
              </a:lnSpc>
              <a:spcBef>
                <a:spcPts val="0"/>
              </a:spcBef>
              <a:spcAft>
                <a:spcPts val="0"/>
              </a:spcAft>
              <a:buClr>
                <a:schemeClr val="dk1"/>
              </a:buClr>
              <a:buSzPts val="1100"/>
              <a:buFont typeface="Arial"/>
              <a:buNone/>
            </a:pPr>
            <a:r>
              <a:rPr lang="en-US"/>
              <a:t>Proof of Stake (PoS): PoS is a consensus algorithm where validators are chosen to create new blocks based on the number of coins they hold or "stake." In PoS, validators are selected in a deterministic manner, and the chances of being chosen to create a new block are proportional to their stake. PoS is more energy-efficient than PoW but still ensures security and decentralization.</a:t>
            </a:r>
            <a:endParaRPr/>
          </a:p>
          <a:p>
            <a:pPr marL="0" lvl="0" indent="0" algn="l" rtl="0">
              <a:lnSpc>
                <a:spcPct val="115000"/>
              </a:lnSpc>
              <a:spcBef>
                <a:spcPts val="0"/>
              </a:spcBef>
              <a:spcAft>
                <a:spcPts val="0"/>
              </a:spcAft>
              <a:buClr>
                <a:schemeClr val="dk1"/>
              </a:buClr>
              <a:buSzPts val="1100"/>
              <a:buFont typeface="Arial"/>
              <a:buNone/>
            </a:pPr>
            <a:r>
              <a:rPr lang="en-US"/>
              <a:t>In the context of blockchain implementation for IntelliCTS, mentioning PoW or PoS highlights the method by which consensus is achieved, ensuring the security and integrity of transaction processing.</a:t>
            </a: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2: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 name="Google Shape;51;p2: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6bd5170240_4_98: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26bd5170240_4_98: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a:t>Proof of Work (PoW) and Proof of Stake (PoS) are consensus algorithms used in blockchain networks to achieve agreement on the state of the blockchain. Here's a brief explanation of each:</a:t>
            </a:r>
            <a:endParaRPr/>
          </a:p>
          <a:p>
            <a:pPr marL="0" lvl="0" indent="0" algn="l" rtl="0">
              <a:lnSpc>
                <a:spcPct val="115000"/>
              </a:lnSpc>
              <a:spcBef>
                <a:spcPts val="0"/>
              </a:spcBef>
              <a:spcAft>
                <a:spcPts val="0"/>
              </a:spcAft>
              <a:buClr>
                <a:schemeClr val="dk1"/>
              </a:buClr>
              <a:buSzPts val="1100"/>
              <a:buFont typeface="Arial"/>
              <a:buNone/>
            </a:pPr>
            <a:endParaRPr/>
          </a:p>
          <a:p>
            <a:pPr marL="0" lvl="0" indent="0" algn="l" rtl="0">
              <a:lnSpc>
                <a:spcPct val="115000"/>
              </a:lnSpc>
              <a:spcBef>
                <a:spcPts val="0"/>
              </a:spcBef>
              <a:spcAft>
                <a:spcPts val="0"/>
              </a:spcAft>
              <a:buClr>
                <a:schemeClr val="dk1"/>
              </a:buClr>
              <a:buSzPts val="1100"/>
              <a:buFont typeface="Arial"/>
              <a:buNone/>
            </a:pPr>
            <a:r>
              <a:rPr lang="en-US"/>
              <a:t>Proof of Work (PoW): PoW is a consensus algorithm where miners compete to solve complex mathematical puzzles to validate transactions and create new blocks. The first miner to solve the puzzle broadcasts the new block to the network, and other nodes verify the solution. PoW is known for its security and decentralization but requires a significant amount of computational power and energy.</a:t>
            </a:r>
            <a:endParaRPr/>
          </a:p>
          <a:p>
            <a:pPr marL="0" lvl="0" indent="0" algn="l" rtl="0">
              <a:lnSpc>
                <a:spcPct val="115000"/>
              </a:lnSpc>
              <a:spcBef>
                <a:spcPts val="0"/>
              </a:spcBef>
              <a:spcAft>
                <a:spcPts val="0"/>
              </a:spcAft>
              <a:buClr>
                <a:schemeClr val="dk1"/>
              </a:buClr>
              <a:buSzPts val="1100"/>
              <a:buFont typeface="Arial"/>
              <a:buNone/>
            </a:pPr>
            <a:r>
              <a:rPr lang="en-US"/>
              <a:t>Proof of Stake (PoS): PoS is a consensus algorithm where validators are chosen to create new blocks based on the number of coins they hold or "stake." In PoS, validators are selected in a deterministic manner, and the chances of being chosen to create a new block are proportional to their stake. PoS is more energy-efficient than PoW but still ensures security and decentralization.</a:t>
            </a:r>
            <a:endParaRPr/>
          </a:p>
          <a:p>
            <a:pPr marL="0" lvl="0" indent="0" algn="l" rtl="0">
              <a:lnSpc>
                <a:spcPct val="115000"/>
              </a:lnSpc>
              <a:spcBef>
                <a:spcPts val="0"/>
              </a:spcBef>
              <a:spcAft>
                <a:spcPts val="0"/>
              </a:spcAft>
              <a:buClr>
                <a:schemeClr val="dk1"/>
              </a:buClr>
              <a:buSzPts val="1100"/>
              <a:buFont typeface="Arial"/>
              <a:buNone/>
            </a:pPr>
            <a:r>
              <a:rPr lang="en-US"/>
              <a:t>In the context of blockchain implementation for IntelliCTS, mentioning PoW or PoS highlights the method by which consensus is achieved, ensuring the security and integrity of transaction processing.</a:t>
            </a:r>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1: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6" name="Google Shape;206;p11: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3: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4" name="Google Shape;224;p13: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c3be6e89b5_0_0: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 name="Google Shape;235;g2c3be6e89b5_0_0: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21: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p21: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6bd5170240_2_1: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 name="Google Shape;59;g26bd5170240_2_1: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p4: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 name="Google Shape;67;p4: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5: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 name="Google Shape;75;p5: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6:notes"/>
          <p:cNvSpPr txBox="1">
            <a:spLocks noGrp="1"/>
          </p:cNvSpPr>
          <p:nvPr>
            <p:ph type="body" idx="1"/>
          </p:nvPr>
        </p:nvSpPr>
        <p:spPr>
          <a:xfrm>
            <a:off x="914400" y="2443150"/>
            <a:ext cx="7315200" cy="23145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6:notes"/>
          <p:cNvSpPr>
            <a:spLocks noGrp="1" noRot="1" noChangeAspect="1"/>
          </p:cNvSpPr>
          <p:nvPr>
            <p:ph type="sldImg" idx="2"/>
          </p:nvPr>
        </p:nvSpPr>
        <p:spPr>
          <a:xfrm>
            <a:off x="1524300" y="385750"/>
            <a:ext cx="6096300" cy="1928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6bd5170240_4_36: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6bd5170240_4_36: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6bd5170240_4_43: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6bd5170240_4_43: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6bd5170240_4_51:notes"/>
          <p:cNvSpPr>
            <a:spLocks noGrp="1" noRot="1" noChangeAspect="1"/>
          </p:cNvSpPr>
          <p:nvPr>
            <p:ph type="sldImg" idx="2"/>
          </p:nvPr>
        </p:nvSpPr>
        <p:spPr>
          <a:xfrm>
            <a:off x="1524300" y="385750"/>
            <a:ext cx="6096300" cy="19287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6bd5170240_4_51:notes"/>
          <p:cNvSpPr txBox="1">
            <a:spLocks noGrp="1"/>
          </p:cNvSpPr>
          <p:nvPr>
            <p:ph type="body" idx="1"/>
          </p:nvPr>
        </p:nvSpPr>
        <p:spPr>
          <a:xfrm>
            <a:off x="914400" y="2443150"/>
            <a:ext cx="7315200" cy="23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obj">
  <p:cSld name="OBJECT">
    <p:spTree>
      <p:nvGrpSpPr>
        <p:cNvPr id="1" name="Shape 12"/>
        <p:cNvGrpSpPr/>
        <p:nvPr/>
      </p:nvGrpSpPr>
      <p:grpSpPr>
        <a:xfrm>
          <a:off x="0" y="0"/>
          <a:ext cx="0" cy="0"/>
          <a:chOff x="0" y="0"/>
          <a:chExt cx="0" cy="0"/>
        </a:xfrm>
      </p:grpSpPr>
      <p:sp>
        <p:nvSpPr>
          <p:cNvPr id="13" name="Google Shape;13;p2"/>
          <p:cNvSpPr txBox="1">
            <a:spLocks noGrp="1"/>
          </p:cNvSpPr>
          <p:nvPr>
            <p:ph type="title"/>
          </p:nvPr>
        </p:nvSpPr>
        <p:spPr>
          <a:xfrm>
            <a:off x="2700018" y="283127"/>
            <a:ext cx="3743963" cy="482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000" b="1" i="0">
                <a:solidFill>
                  <a:srgbClr val="F9F9FF"/>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2"/>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700018" y="283127"/>
            <a:ext cx="3743963" cy="482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000" b="1" i="0">
                <a:solidFill>
                  <a:srgbClr val="F9F9FF"/>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3665999" y="1986253"/>
            <a:ext cx="4720590" cy="118237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2200" b="0" i="0">
                <a:solidFill>
                  <a:srgbClr val="F9F9FF"/>
                </a:solidFill>
                <a:latin typeface="Verdana"/>
                <a:ea typeface="Verdana"/>
                <a:cs typeface="Verdana"/>
                <a:sym typeface="Verdana"/>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0" name="Google Shape;20;p3"/>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3"/>
        <p:cNvGrpSpPr/>
        <p:nvPr/>
      </p:nvGrpSpPr>
      <p:grpSpPr>
        <a:xfrm>
          <a:off x="0" y="0"/>
          <a:ext cx="0" cy="0"/>
          <a:chOff x="0" y="0"/>
          <a:chExt cx="0" cy="0"/>
        </a:xfrm>
      </p:grpSpPr>
      <p:sp>
        <p:nvSpPr>
          <p:cNvPr id="24" name="Google Shape;24;p4"/>
          <p:cNvSpPr txBox="1">
            <a:spLocks noGrp="1"/>
          </p:cNvSpPr>
          <p:nvPr>
            <p:ph type="ctrTitle"/>
          </p:nvPr>
        </p:nvSpPr>
        <p:spPr>
          <a:xfrm>
            <a:off x="3015105" y="1388385"/>
            <a:ext cx="3113788" cy="482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000" b="1" i="0">
                <a:solidFill>
                  <a:srgbClr val="F9F9FF"/>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subTitle" idx="1"/>
          </p:nvPr>
        </p:nvSpPr>
        <p:spPr>
          <a:xfrm>
            <a:off x="1371600" y="2880360"/>
            <a:ext cx="6400800" cy="12858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2700018" y="283127"/>
            <a:ext cx="3743963" cy="4826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000" b="1" i="0">
                <a:solidFill>
                  <a:srgbClr val="F9F9FF"/>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457200" y="1183005"/>
            <a:ext cx="3977640"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2" name="Google Shape;32;p5"/>
          <p:cNvSpPr txBox="1">
            <a:spLocks noGrp="1"/>
          </p:cNvSpPr>
          <p:nvPr>
            <p:ph type="body" idx="2"/>
          </p:nvPr>
        </p:nvSpPr>
        <p:spPr>
          <a:xfrm>
            <a:off x="4709160" y="1183005"/>
            <a:ext cx="3977640" cy="339471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3" name="Google Shape;33;p5"/>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36"/>
        <p:cNvGrpSpPr/>
        <p:nvPr/>
      </p:nvGrpSpPr>
      <p:grpSpPr>
        <a:xfrm>
          <a:off x="0" y="0"/>
          <a:ext cx="0" cy="0"/>
          <a:chOff x="0" y="0"/>
          <a:chExt cx="0" cy="0"/>
        </a:xfrm>
      </p:grpSpPr>
      <p:sp>
        <p:nvSpPr>
          <p:cNvPr id="37" name="Google Shape;37;p6"/>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0" y="0"/>
            <a:ext cx="9144000" cy="5143500"/>
          </a:xfrm>
          <a:custGeom>
            <a:avLst/>
            <a:gdLst/>
            <a:ahLst/>
            <a:cxnLst/>
            <a:rect l="l" t="t" r="r" b="b"/>
            <a:pathLst>
              <a:path w="9144000" h="5143500" extrusionOk="0">
                <a:moveTo>
                  <a:pt x="9143999" y="5143499"/>
                </a:moveTo>
                <a:lnTo>
                  <a:pt x="0" y="5143499"/>
                </a:lnTo>
                <a:lnTo>
                  <a:pt x="0" y="0"/>
                </a:lnTo>
                <a:lnTo>
                  <a:pt x="9143999" y="0"/>
                </a:lnTo>
                <a:lnTo>
                  <a:pt x="9143999" y="5143499"/>
                </a:lnTo>
                <a:close/>
              </a:path>
            </a:pathLst>
          </a:custGeom>
          <a:solidFill>
            <a:srgbClr val="060D1B"/>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 name="Google Shape;7;p1"/>
          <p:cNvSpPr txBox="1">
            <a:spLocks noGrp="1"/>
          </p:cNvSpPr>
          <p:nvPr>
            <p:ph type="title"/>
          </p:nvPr>
        </p:nvSpPr>
        <p:spPr>
          <a:xfrm>
            <a:off x="2700018" y="283127"/>
            <a:ext cx="3743963" cy="4826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3000" b="1" i="0" u="none" strike="noStrike" cap="none">
                <a:solidFill>
                  <a:srgbClr val="F9F9FF"/>
                </a:solidFill>
                <a:latin typeface="Verdana"/>
                <a:ea typeface="Verdana"/>
                <a:cs typeface="Verdana"/>
                <a:sym typeface="Verdan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
          <p:cNvSpPr txBox="1">
            <a:spLocks noGrp="1"/>
          </p:cNvSpPr>
          <p:nvPr>
            <p:ph type="body" idx="1"/>
          </p:nvPr>
        </p:nvSpPr>
        <p:spPr>
          <a:xfrm>
            <a:off x="3665999" y="1986253"/>
            <a:ext cx="4720590" cy="1182370"/>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2200" b="0" i="0" u="none" strike="noStrike" cap="none">
                <a:solidFill>
                  <a:srgbClr val="F9F9FF"/>
                </a:solidFill>
                <a:latin typeface="Verdana"/>
                <a:ea typeface="Verdana"/>
                <a:cs typeface="Verdana"/>
                <a:sym typeface="Verdana"/>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08960" y="4783455"/>
            <a:ext cx="2926080" cy="257175"/>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1"/>
          <p:cNvSpPr txBox="1">
            <a:spLocks noGrp="1"/>
          </p:cNvSpPr>
          <p:nvPr>
            <p:ph type="dt" idx="10"/>
          </p:nvPr>
        </p:nvSpPr>
        <p:spPr>
          <a:xfrm>
            <a:off x="457200" y="4783455"/>
            <a:ext cx="2103120" cy="25717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1" name="Google Shape;11;p1"/>
          <p:cNvSpPr txBox="1">
            <a:spLocks noGrp="1"/>
          </p:cNvSpPr>
          <p:nvPr>
            <p:ph type="sldNum" idx="12"/>
          </p:nvPr>
        </p:nvSpPr>
        <p:spPr>
          <a:xfrm>
            <a:off x="6583680" y="4783455"/>
            <a:ext cx="2103120" cy="257175"/>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a:solidFill>
                  <a:srgbClr val="888888"/>
                </a:solidFill>
              </a:defRPr>
            </a:lvl1pPr>
            <a:lvl2pPr marL="0" marR="0" lvl="1" indent="0" algn="r" rtl="0">
              <a:spcBef>
                <a:spcPts val="0"/>
              </a:spcBef>
              <a:buNone/>
              <a:defRPr sz="1800">
                <a:solidFill>
                  <a:srgbClr val="888888"/>
                </a:solidFill>
              </a:defRPr>
            </a:lvl2pPr>
            <a:lvl3pPr marL="0" marR="0" lvl="2" indent="0" algn="r" rtl="0">
              <a:spcBef>
                <a:spcPts val="0"/>
              </a:spcBef>
              <a:buNone/>
              <a:defRPr sz="1800">
                <a:solidFill>
                  <a:srgbClr val="888888"/>
                </a:solidFill>
              </a:defRPr>
            </a:lvl3pPr>
            <a:lvl4pPr marL="0" marR="0" lvl="3" indent="0" algn="r" rtl="0">
              <a:spcBef>
                <a:spcPts val="0"/>
              </a:spcBef>
              <a:buNone/>
              <a:defRPr sz="1800">
                <a:solidFill>
                  <a:srgbClr val="888888"/>
                </a:solidFill>
              </a:defRPr>
            </a:lvl4pPr>
            <a:lvl5pPr marL="0" marR="0" lvl="4" indent="0" algn="r" rtl="0">
              <a:spcBef>
                <a:spcPts val="0"/>
              </a:spcBef>
              <a:buNone/>
              <a:defRPr sz="1800">
                <a:solidFill>
                  <a:srgbClr val="888888"/>
                </a:solidFill>
              </a:defRPr>
            </a:lvl5pPr>
            <a:lvl6pPr marL="0" marR="0" lvl="5" indent="0" algn="r" rtl="0">
              <a:spcBef>
                <a:spcPts val="0"/>
              </a:spcBef>
              <a:buNone/>
              <a:defRPr sz="1800">
                <a:solidFill>
                  <a:srgbClr val="888888"/>
                </a:solidFill>
              </a:defRPr>
            </a:lvl6pPr>
            <a:lvl7pPr marL="0" marR="0" lvl="6" indent="0" algn="r" rtl="0">
              <a:spcBef>
                <a:spcPts val="0"/>
              </a:spcBef>
              <a:buNone/>
              <a:defRPr sz="1800">
                <a:solidFill>
                  <a:srgbClr val="888888"/>
                </a:solidFill>
              </a:defRPr>
            </a:lvl7pPr>
            <a:lvl8pPr marL="0" marR="0" lvl="7" indent="0" algn="r" rtl="0">
              <a:spcBef>
                <a:spcPts val="0"/>
              </a:spcBef>
              <a:buNone/>
              <a:defRPr sz="1800">
                <a:solidFill>
                  <a:srgbClr val="888888"/>
                </a:solidFill>
              </a:defRPr>
            </a:lvl8pPr>
            <a:lvl9pPr marL="0" marR="0" lvl="8" indent="0" algn="r" rtl="0">
              <a:spcBef>
                <a:spcPts val="0"/>
              </a:spcBef>
              <a:buNone/>
              <a:defRPr sz="1800">
                <a:solidFill>
                  <a:srgbClr val="888888"/>
                </a:solidFil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5.gi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gi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847575" y="2883383"/>
            <a:ext cx="5731500" cy="12597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700">
                <a:solidFill>
                  <a:srgbClr val="FFFFFF"/>
                </a:solidFill>
                <a:latin typeface="Tahoma"/>
                <a:ea typeface="Tahoma"/>
                <a:cs typeface="Tahoma"/>
                <a:sym typeface="Tahoma"/>
              </a:rPr>
              <a:t>Revolutionizing Cheque Processing with AI-Powered Efficiency</a:t>
            </a:r>
            <a:endParaRPr sz="2700">
              <a:latin typeface="Tahoma"/>
              <a:ea typeface="Tahoma"/>
              <a:cs typeface="Tahoma"/>
              <a:sym typeface="Tahoma"/>
            </a:endParaRPr>
          </a:p>
        </p:txBody>
      </p:sp>
      <p:sp>
        <p:nvSpPr>
          <p:cNvPr id="45" name="Google Shape;45;p7"/>
          <p:cNvSpPr/>
          <p:nvPr/>
        </p:nvSpPr>
        <p:spPr>
          <a:xfrm>
            <a:off x="850744" y="2637641"/>
            <a:ext cx="1748789"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46" name="Google Shape;46;p7"/>
          <p:cNvSpPr txBox="1"/>
          <p:nvPr/>
        </p:nvSpPr>
        <p:spPr>
          <a:xfrm>
            <a:off x="776425" y="1498300"/>
            <a:ext cx="3543300" cy="82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900" b="1">
                <a:solidFill>
                  <a:srgbClr val="F9F9FF"/>
                </a:solidFill>
                <a:latin typeface="Verdana"/>
                <a:ea typeface="Verdana"/>
                <a:cs typeface="Verdana"/>
                <a:sym typeface="Verdana"/>
              </a:rPr>
              <a:t>IntelliCTS</a:t>
            </a:r>
            <a:endParaRPr sz="3900" b="1">
              <a:solidFill>
                <a:srgbClr val="F9F9FF"/>
              </a:solidFill>
              <a:latin typeface="Verdana"/>
              <a:ea typeface="Verdana"/>
              <a:cs typeface="Verdana"/>
              <a:sym typeface="Verdana"/>
            </a:endParaRPr>
          </a:p>
        </p:txBody>
      </p:sp>
      <p:sp>
        <p:nvSpPr>
          <p:cNvPr id="47" name="Google Shape;47;p7"/>
          <p:cNvSpPr txBox="1"/>
          <p:nvPr/>
        </p:nvSpPr>
        <p:spPr>
          <a:xfrm>
            <a:off x="850750" y="861750"/>
            <a:ext cx="2300100" cy="3207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000" b="1">
                <a:solidFill>
                  <a:srgbClr val="FFFFFF"/>
                </a:solidFill>
                <a:latin typeface="Verdana"/>
                <a:ea typeface="Verdana"/>
                <a:cs typeface="Verdana"/>
                <a:sym typeface="Verdana"/>
              </a:rPr>
              <a:t>Team Equators</a:t>
            </a:r>
            <a:endParaRPr sz="2000">
              <a:latin typeface="Verdana"/>
              <a:ea typeface="Verdana"/>
              <a:cs typeface="Verdana"/>
              <a:sym typeface="Verdana"/>
            </a:endParaRPr>
          </a:p>
        </p:txBody>
      </p:sp>
      <p:sp>
        <p:nvSpPr>
          <p:cNvPr id="48" name="Google Shape;48;p7"/>
          <p:cNvSpPr/>
          <p:nvPr/>
        </p:nvSpPr>
        <p:spPr>
          <a:xfrm>
            <a:off x="871898" y="1267098"/>
            <a:ext cx="2151010"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title"/>
          </p:nvPr>
        </p:nvSpPr>
        <p:spPr>
          <a:xfrm>
            <a:off x="2873993" y="283127"/>
            <a:ext cx="37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t>Our Solution</a:t>
            </a:r>
            <a:endParaRPr/>
          </a:p>
        </p:txBody>
      </p:sp>
      <p:pic>
        <p:nvPicPr>
          <p:cNvPr id="115" name="Google Shape;115;p16"/>
          <p:cNvPicPr preferRelativeResize="0"/>
          <p:nvPr/>
        </p:nvPicPr>
        <p:blipFill>
          <a:blip r:embed="rId3">
            <a:alphaModFix/>
          </a:blip>
          <a:stretch>
            <a:fillRect/>
          </a:stretch>
        </p:blipFill>
        <p:spPr>
          <a:xfrm>
            <a:off x="1021763" y="782927"/>
            <a:ext cx="7100483" cy="4093872"/>
          </a:xfrm>
          <a:prstGeom prst="rect">
            <a:avLst/>
          </a:prstGeom>
          <a:noFill/>
          <a:ln>
            <a:noFill/>
          </a:ln>
        </p:spPr>
      </p:pic>
      <p:sp>
        <p:nvSpPr>
          <p:cNvPr id="116" name="Google Shape;116;p16"/>
          <p:cNvSpPr/>
          <p:nvPr/>
        </p:nvSpPr>
        <p:spPr>
          <a:xfrm>
            <a:off x="2936448" y="744825"/>
            <a:ext cx="2601324"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r>
              <a:rPr lang="en-US" sz="1800"/>
              <a:t>`</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title"/>
          </p:nvPr>
        </p:nvSpPr>
        <p:spPr>
          <a:xfrm>
            <a:off x="2700018" y="283127"/>
            <a:ext cx="37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t>TechStack Used</a:t>
            </a:r>
            <a:endParaRPr/>
          </a:p>
        </p:txBody>
      </p:sp>
      <p:sp>
        <p:nvSpPr>
          <p:cNvPr id="122" name="Google Shape;122;p17"/>
          <p:cNvSpPr txBox="1">
            <a:spLocks noGrp="1"/>
          </p:cNvSpPr>
          <p:nvPr>
            <p:ph type="body" idx="1"/>
          </p:nvPr>
        </p:nvSpPr>
        <p:spPr>
          <a:xfrm>
            <a:off x="207999" y="887953"/>
            <a:ext cx="4720500" cy="338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solidFill>
                  <a:srgbClr val="FF00FF"/>
                </a:solidFill>
              </a:rPr>
              <a:t>Technologies</a:t>
            </a:r>
            <a:endParaRPr>
              <a:solidFill>
                <a:srgbClr val="FF00FF"/>
              </a:solidFill>
            </a:endParaRPr>
          </a:p>
        </p:txBody>
      </p:sp>
      <p:sp>
        <p:nvSpPr>
          <p:cNvPr id="123" name="Google Shape;123;p17"/>
          <p:cNvSpPr/>
          <p:nvPr/>
        </p:nvSpPr>
        <p:spPr>
          <a:xfrm>
            <a:off x="2819646" y="797350"/>
            <a:ext cx="3178424"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124" name="Google Shape;124;p17"/>
          <p:cNvPicPr preferRelativeResize="0"/>
          <p:nvPr/>
        </p:nvPicPr>
        <p:blipFill>
          <a:blip r:embed="rId3">
            <a:alphaModFix/>
          </a:blip>
          <a:stretch>
            <a:fillRect/>
          </a:stretch>
        </p:blipFill>
        <p:spPr>
          <a:xfrm>
            <a:off x="2006353" y="1459476"/>
            <a:ext cx="1166266" cy="1130550"/>
          </a:xfrm>
          <a:prstGeom prst="rect">
            <a:avLst/>
          </a:prstGeom>
          <a:noFill/>
          <a:ln>
            <a:noFill/>
          </a:ln>
        </p:spPr>
      </p:pic>
      <p:pic>
        <p:nvPicPr>
          <p:cNvPr id="125" name="Google Shape;125;p17"/>
          <p:cNvPicPr preferRelativeResize="0"/>
          <p:nvPr/>
        </p:nvPicPr>
        <p:blipFill>
          <a:blip r:embed="rId4">
            <a:alphaModFix/>
          </a:blip>
          <a:stretch>
            <a:fillRect/>
          </a:stretch>
        </p:blipFill>
        <p:spPr>
          <a:xfrm>
            <a:off x="506075" y="1601300"/>
            <a:ext cx="902302" cy="988723"/>
          </a:xfrm>
          <a:prstGeom prst="rect">
            <a:avLst/>
          </a:prstGeom>
          <a:noFill/>
          <a:ln>
            <a:noFill/>
          </a:ln>
        </p:spPr>
      </p:pic>
      <p:pic>
        <p:nvPicPr>
          <p:cNvPr id="126" name="Google Shape;126;p17"/>
          <p:cNvPicPr preferRelativeResize="0"/>
          <p:nvPr/>
        </p:nvPicPr>
        <p:blipFill>
          <a:blip r:embed="rId5">
            <a:alphaModFix/>
          </a:blip>
          <a:stretch>
            <a:fillRect/>
          </a:stretch>
        </p:blipFill>
        <p:spPr>
          <a:xfrm>
            <a:off x="3770599" y="1414100"/>
            <a:ext cx="1363124" cy="1363124"/>
          </a:xfrm>
          <a:prstGeom prst="rect">
            <a:avLst/>
          </a:prstGeom>
          <a:noFill/>
          <a:ln>
            <a:noFill/>
          </a:ln>
        </p:spPr>
      </p:pic>
      <p:pic>
        <p:nvPicPr>
          <p:cNvPr id="127" name="Google Shape;127;p17"/>
          <p:cNvPicPr preferRelativeResize="0"/>
          <p:nvPr/>
        </p:nvPicPr>
        <p:blipFill>
          <a:blip r:embed="rId6">
            <a:alphaModFix/>
          </a:blip>
          <a:stretch>
            <a:fillRect/>
          </a:stretch>
        </p:blipFill>
        <p:spPr>
          <a:xfrm>
            <a:off x="5649849" y="1340075"/>
            <a:ext cx="1417940" cy="1369350"/>
          </a:xfrm>
          <a:prstGeom prst="rect">
            <a:avLst/>
          </a:prstGeom>
          <a:noFill/>
          <a:ln>
            <a:noFill/>
          </a:ln>
        </p:spPr>
      </p:pic>
      <p:pic>
        <p:nvPicPr>
          <p:cNvPr id="128" name="Google Shape;128;p17"/>
          <p:cNvPicPr preferRelativeResize="0"/>
          <p:nvPr/>
        </p:nvPicPr>
        <p:blipFill>
          <a:blip r:embed="rId7">
            <a:alphaModFix/>
          </a:blip>
          <a:stretch>
            <a:fillRect/>
          </a:stretch>
        </p:blipFill>
        <p:spPr>
          <a:xfrm>
            <a:off x="7433750" y="1638469"/>
            <a:ext cx="1263024" cy="678556"/>
          </a:xfrm>
          <a:prstGeom prst="rect">
            <a:avLst/>
          </a:prstGeom>
          <a:noFill/>
          <a:ln>
            <a:noFill/>
          </a:ln>
        </p:spPr>
      </p:pic>
      <p:pic>
        <p:nvPicPr>
          <p:cNvPr id="129" name="Google Shape;129;p17"/>
          <p:cNvPicPr preferRelativeResize="0"/>
          <p:nvPr/>
        </p:nvPicPr>
        <p:blipFill>
          <a:blip r:embed="rId8">
            <a:alphaModFix/>
          </a:blip>
          <a:stretch>
            <a:fillRect/>
          </a:stretch>
        </p:blipFill>
        <p:spPr>
          <a:xfrm>
            <a:off x="343800" y="3310387"/>
            <a:ext cx="2001900" cy="850800"/>
          </a:xfrm>
          <a:prstGeom prst="rect">
            <a:avLst/>
          </a:prstGeom>
          <a:noFill/>
          <a:ln>
            <a:noFill/>
          </a:ln>
        </p:spPr>
      </p:pic>
      <p:pic>
        <p:nvPicPr>
          <p:cNvPr id="130" name="Google Shape;130;p17"/>
          <p:cNvPicPr preferRelativeResize="0"/>
          <p:nvPr/>
        </p:nvPicPr>
        <p:blipFill>
          <a:blip r:embed="rId9">
            <a:alphaModFix/>
          </a:blip>
          <a:stretch>
            <a:fillRect/>
          </a:stretch>
        </p:blipFill>
        <p:spPr>
          <a:xfrm>
            <a:off x="2569824" y="3241900"/>
            <a:ext cx="1200773" cy="1044227"/>
          </a:xfrm>
          <a:prstGeom prst="rect">
            <a:avLst/>
          </a:prstGeom>
          <a:noFill/>
          <a:ln>
            <a:noFill/>
          </a:ln>
        </p:spPr>
      </p:pic>
      <p:pic>
        <p:nvPicPr>
          <p:cNvPr id="131" name="Google Shape;131;p17"/>
          <p:cNvPicPr preferRelativeResize="0"/>
          <p:nvPr/>
        </p:nvPicPr>
        <p:blipFill>
          <a:blip r:embed="rId10">
            <a:alphaModFix/>
          </a:blip>
          <a:stretch>
            <a:fillRect/>
          </a:stretch>
        </p:blipFill>
        <p:spPr>
          <a:xfrm>
            <a:off x="4199139" y="3281000"/>
            <a:ext cx="1578291" cy="966025"/>
          </a:xfrm>
          <a:prstGeom prst="rect">
            <a:avLst/>
          </a:prstGeom>
          <a:noFill/>
          <a:ln>
            <a:noFill/>
          </a:ln>
        </p:spPr>
      </p:pic>
      <p:pic>
        <p:nvPicPr>
          <p:cNvPr id="132" name="Google Shape;132;p17"/>
          <p:cNvPicPr preferRelativeResize="0"/>
          <p:nvPr/>
        </p:nvPicPr>
        <p:blipFill>
          <a:blip r:embed="rId11">
            <a:alphaModFix/>
          </a:blip>
          <a:stretch>
            <a:fillRect/>
          </a:stretch>
        </p:blipFill>
        <p:spPr>
          <a:xfrm>
            <a:off x="6246762" y="3213662"/>
            <a:ext cx="1044225" cy="1044225"/>
          </a:xfrm>
          <a:prstGeom prst="rect">
            <a:avLst/>
          </a:prstGeom>
          <a:noFill/>
          <a:ln>
            <a:noFill/>
          </a:ln>
        </p:spPr>
      </p:pic>
      <p:pic>
        <p:nvPicPr>
          <p:cNvPr id="133" name="Google Shape;133;p17"/>
          <p:cNvPicPr preferRelativeResize="0"/>
          <p:nvPr/>
        </p:nvPicPr>
        <p:blipFill>
          <a:blip r:embed="rId12">
            <a:alphaModFix/>
          </a:blip>
          <a:stretch>
            <a:fillRect/>
          </a:stretch>
        </p:blipFill>
        <p:spPr>
          <a:xfrm>
            <a:off x="7630870" y="3033642"/>
            <a:ext cx="1263025" cy="140427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8"/>
          <p:cNvSpPr txBox="1">
            <a:spLocks noGrp="1"/>
          </p:cNvSpPr>
          <p:nvPr>
            <p:ph type="title"/>
          </p:nvPr>
        </p:nvSpPr>
        <p:spPr>
          <a:xfrm>
            <a:off x="2700018" y="283127"/>
            <a:ext cx="37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t>TechStack Used</a:t>
            </a:r>
            <a:endParaRPr/>
          </a:p>
        </p:txBody>
      </p:sp>
      <p:sp>
        <p:nvSpPr>
          <p:cNvPr id="139" name="Google Shape;139;p18"/>
          <p:cNvSpPr txBox="1">
            <a:spLocks noGrp="1"/>
          </p:cNvSpPr>
          <p:nvPr>
            <p:ph type="body" idx="1"/>
          </p:nvPr>
        </p:nvSpPr>
        <p:spPr>
          <a:xfrm>
            <a:off x="207999" y="887953"/>
            <a:ext cx="4720500" cy="338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solidFill>
                  <a:srgbClr val="FF00FF"/>
                </a:solidFill>
              </a:rPr>
              <a:t>Tools used</a:t>
            </a:r>
            <a:endParaRPr>
              <a:solidFill>
                <a:srgbClr val="FF00FF"/>
              </a:solidFill>
            </a:endParaRPr>
          </a:p>
        </p:txBody>
      </p:sp>
      <p:sp>
        <p:nvSpPr>
          <p:cNvPr id="140" name="Google Shape;140;p18"/>
          <p:cNvSpPr txBox="1"/>
          <p:nvPr/>
        </p:nvSpPr>
        <p:spPr>
          <a:xfrm>
            <a:off x="0" y="1396800"/>
            <a:ext cx="4847100" cy="31752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High-performance cloud computing resources (e.g., AWS, Azure) for data processing and machine learning model training</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APIs for integrating fraudulent registration and facial recognition systems</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Jupyter Notebooks or Kaggle Notebooks for coding and collaboration</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Kaggle for accessing datasets and potentially executing code</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Bootstrap (for user interface design)</a:t>
            </a:r>
            <a:endParaRPr>
              <a:solidFill>
                <a:srgbClr val="F9F9FF"/>
              </a:solidFill>
              <a:latin typeface="Verdana"/>
              <a:ea typeface="Verdana"/>
              <a:cs typeface="Verdana"/>
              <a:sym typeface="Verdana"/>
            </a:endParaRPr>
          </a:p>
          <a:p>
            <a:pPr marL="0" lvl="0" indent="0" algn="l" rtl="0">
              <a:spcBef>
                <a:spcPts val="0"/>
              </a:spcBef>
              <a:spcAft>
                <a:spcPts val="0"/>
              </a:spcAft>
              <a:buNone/>
            </a:pPr>
            <a:endParaRPr>
              <a:solidFill>
                <a:srgbClr val="F9F9FF"/>
              </a:solidFill>
              <a:latin typeface="Verdana"/>
              <a:ea typeface="Verdana"/>
              <a:cs typeface="Verdana"/>
              <a:sym typeface="Verdana"/>
            </a:endParaRPr>
          </a:p>
        </p:txBody>
      </p:sp>
      <p:sp>
        <p:nvSpPr>
          <p:cNvPr id="141" name="Google Shape;141;p18"/>
          <p:cNvSpPr/>
          <p:nvPr/>
        </p:nvSpPr>
        <p:spPr>
          <a:xfrm>
            <a:off x="2795071" y="797325"/>
            <a:ext cx="3239632"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142" name="Google Shape;142;p18"/>
          <p:cNvPicPr preferRelativeResize="0"/>
          <p:nvPr/>
        </p:nvPicPr>
        <p:blipFill>
          <a:blip r:embed="rId3">
            <a:alphaModFix/>
          </a:blip>
          <a:stretch>
            <a:fillRect/>
          </a:stretch>
        </p:blipFill>
        <p:spPr>
          <a:xfrm>
            <a:off x="5641299" y="995325"/>
            <a:ext cx="2462300" cy="386204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9"/>
          <p:cNvSpPr txBox="1">
            <a:spLocks noGrp="1"/>
          </p:cNvSpPr>
          <p:nvPr>
            <p:ph type="title"/>
          </p:nvPr>
        </p:nvSpPr>
        <p:spPr>
          <a:xfrm>
            <a:off x="1239000" y="292700"/>
            <a:ext cx="6666000" cy="975000"/>
          </a:xfrm>
          <a:prstGeom prst="rect">
            <a:avLst/>
          </a:prstGeom>
        </p:spPr>
        <p:txBody>
          <a:bodyPr spcFirstLastPara="1" wrap="square" lIns="0" tIns="0" rIns="0" bIns="0" anchor="t" anchorCtr="0">
            <a:spAutoFit/>
          </a:bodyPr>
          <a:lstStyle/>
          <a:p>
            <a:pPr marL="0" lvl="0" indent="0" algn="ctr" rtl="0">
              <a:lnSpc>
                <a:spcPct val="115000"/>
              </a:lnSpc>
              <a:spcBef>
                <a:spcPts val="0"/>
              </a:spcBef>
              <a:spcAft>
                <a:spcPts val="0"/>
              </a:spcAft>
              <a:buClr>
                <a:schemeClr val="dk1"/>
              </a:buClr>
              <a:buSzPts val="1100"/>
              <a:buFont typeface="Arial"/>
              <a:buNone/>
            </a:pPr>
            <a:r>
              <a:rPr lang="en-US" sz="2900">
                <a:solidFill>
                  <a:srgbClr val="FFFFFF"/>
                </a:solidFill>
                <a:latin typeface="Arial"/>
                <a:ea typeface="Arial"/>
                <a:cs typeface="Arial"/>
                <a:sym typeface="Arial"/>
              </a:rPr>
              <a:t>Cheque Data Segmentation</a:t>
            </a:r>
            <a:endParaRPr sz="2900">
              <a:solidFill>
                <a:srgbClr val="FFFFFF"/>
              </a:solidFill>
              <a:latin typeface="Arial"/>
              <a:ea typeface="Arial"/>
              <a:cs typeface="Arial"/>
              <a:sym typeface="Arial"/>
            </a:endParaRPr>
          </a:p>
          <a:p>
            <a:pPr marL="0" lvl="0" indent="0" algn="l" rtl="0">
              <a:spcBef>
                <a:spcPts val="0"/>
              </a:spcBef>
              <a:spcAft>
                <a:spcPts val="0"/>
              </a:spcAft>
              <a:buNone/>
            </a:pPr>
            <a:endParaRPr/>
          </a:p>
        </p:txBody>
      </p:sp>
      <p:sp>
        <p:nvSpPr>
          <p:cNvPr id="148" name="Google Shape;148;p19"/>
          <p:cNvSpPr txBox="1"/>
          <p:nvPr/>
        </p:nvSpPr>
        <p:spPr>
          <a:xfrm>
            <a:off x="2255850" y="821175"/>
            <a:ext cx="4632300" cy="72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2900" b="1">
                <a:solidFill>
                  <a:srgbClr val="FFFFFF"/>
                </a:solidFill>
              </a:rPr>
              <a:t>Sample Cheque</a:t>
            </a:r>
            <a:endParaRPr sz="2900" b="1">
              <a:solidFill>
                <a:srgbClr val="FFFFFF"/>
              </a:solidFill>
            </a:endParaRPr>
          </a:p>
          <a:p>
            <a:pPr marL="0" lvl="0" indent="0" algn="ctr" rtl="0">
              <a:lnSpc>
                <a:spcPct val="115000"/>
              </a:lnSpc>
              <a:spcBef>
                <a:spcPts val="0"/>
              </a:spcBef>
              <a:spcAft>
                <a:spcPts val="0"/>
              </a:spcAft>
              <a:buNone/>
            </a:pPr>
            <a:r>
              <a:rPr lang="en-US" sz="2200" b="1">
                <a:solidFill>
                  <a:srgbClr val="FFFFFF"/>
                </a:solidFill>
              </a:rPr>
              <a:t>from RBI-CTS2010 Standards</a:t>
            </a:r>
            <a:endParaRPr sz="2200" b="1">
              <a:solidFill>
                <a:srgbClr val="FFFFFF"/>
              </a:solidFill>
            </a:endParaRPr>
          </a:p>
          <a:p>
            <a:pPr marL="0" lvl="0" indent="0" algn="ctr" rtl="0">
              <a:lnSpc>
                <a:spcPct val="115000"/>
              </a:lnSpc>
              <a:spcBef>
                <a:spcPts val="0"/>
              </a:spcBef>
              <a:spcAft>
                <a:spcPts val="0"/>
              </a:spcAft>
              <a:buClr>
                <a:schemeClr val="dk1"/>
              </a:buClr>
              <a:buSzPts val="1100"/>
              <a:buFont typeface="Arial"/>
              <a:buNone/>
            </a:pPr>
            <a:endParaRPr sz="2900" b="1">
              <a:solidFill>
                <a:srgbClr val="FFFFFF"/>
              </a:solidFill>
            </a:endParaRPr>
          </a:p>
          <a:p>
            <a:pPr marL="0" lvl="0" indent="0" algn="l" rtl="0">
              <a:spcBef>
                <a:spcPts val="0"/>
              </a:spcBef>
              <a:spcAft>
                <a:spcPts val="0"/>
              </a:spcAft>
              <a:buNone/>
            </a:pPr>
            <a:endParaRPr sz="2200">
              <a:solidFill>
                <a:srgbClr val="F9F9FF"/>
              </a:solidFill>
              <a:latin typeface="Verdana"/>
              <a:ea typeface="Verdana"/>
              <a:cs typeface="Verdana"/>
              <a:sym typeface="Verdana"/>
            </a:endParaRPr>
          </a:p>
        </p:txBody>
      </p:sp>
      <p:pic>
        <p:nvPicPr>
          <p:cNvPr id="149" name="Google Shape;149;p19"/>
          <p:cNvPicPr preferRelativeResize="0"/>
          <p:nvPr/>
        </p:nvPicPr>
        <p:blipFill>
          <a:blip r:embed="rId3">
            <a:alphaModFix/>
          </a:blip>
          <a:stretch>
            <a:fillRect/>
          </a:stretch>
        </p:blipFill>
        <p:spPr>
          <a:xfrm>
            <a:off x="1497350" y="1839775"/>
            <a:ext cx="6149295" cy="32030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0"/>
          <p:cNvPicPr preferRelativeResize="0"/>
          <p:nvPr/>
        </p:nvPicPr>
        <p:blipFill>
          <a:blip r:embed="rId3">
            <a:alphaModFix/>
          </a:blip>
          <a:stretch>
            <a:fillRect/>
          </a:stretch>
        </p:blipFill>
        <p:spPr>
          <a:xfrm>
            <a:off x="0" y="-27950"/>
            <a:ext cx="9144001" cy="510411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2700027" y="283125"/>
            <a:ext cx="49686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latin typeface="Arial"/>
                <a:ea typeface="Arial"/>
                <a:cs typeface="Arial"/>
                <a:sym typeface="Arial"/>
              </a:rPr>
              <a:t>Anti-Fraud Systems</a:t>
            </a:r>
            <a:endParaRPr>
              <a:latin typeface="Arial"/>
              <a:ea typeface="Arial"/>
              <a:cs typeface="Arial"/>
              <a:sym typeface="Arial"/>
            </a:endParaRPr>
          </a:p>
        </p:txBody>
      </p:sp>
      <p:sp>
        <p:nvSpPr>
          <p:cNvPr id="160" name="Google Shape;160;p21"/>
          <p:cNvSpPr txBox="1">
            <a:spLocks noGrp="1"/>
          </p:cNvSpPr>
          <p:nvPr>
            <p:ph type="body" idx="1"/>
          </p:nvPr>
        </p:nvSpPr>
        <p:spPr>
          <a:xfrm>
            <a:off x="2937250" y="1538188"/>
            <a:ext cx="4916100" cy="604200"/>
          </a:xfrm>
          <a:prstGeom prst="rect">
            <a:avLst/>
          </a:prstGeom>
        </p:spPr>
        <p:txBody>
          <a:bodyPr spcFirstLastPara="1" wrap="square" lIns="0" tIns="0" rIns="0" bIns="0"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1500" b="1">
                <a:solidFill>
                  <a:srgbClr val="FFFFFF"/>
                </a:solidFill>
                <a:latin typeface="Arial"/>
                <a:ea typeface="Arial"/>
                <a:cs typeface="Arial"/>
                <a:sym typeface="Arial"/>
              </a:rPr>
              <a:t>Date Verification:</a:t>
            </a:r>
            <a:r>
              <a:rPr lang="en-US" sz="1500">
                <a:solidFill>
                  <a:srgbClr val="FFFFFF"/>
                </a:solidFill>
                <a:latin typeface="Arial"/>
                <a:ea typeface="Arial"/>
                <a:cs typeface="Arial"/>
                <a:sym typeface="Arial"/>
              </a:rPr>
              <a:t> Compare current date to Cheque Date.</a:t>
            </a:r>
            <a:endParaRPr sz="1500">
              <a:solidFill>
                <a:srgbClr val="FFFFFF"/>
              </a:solidFill>
              <a:latin typeface="Arial"/>
              <a:ea typeface="Arial"/>
              <a:cs typeface="Arial"/>
              <a:sym typeface="Arial"/>
            </a:endParaRPr>
          </a:p>
          <a:p>
            <a:pPr marL="0" lvl="0" indent="0" algn="l" rtl="0">
              <a:spcBef>
                <a:spcPts val="0"/>
              </a:spcBef>
              <a:spcAft>
                <a:spcPts val="0"/>
              </a:spcAft>
              <a:buNone/>
            </a:pPr>
            <a:endParaRPr/>
          </a:p>
        </p:txBody>
      </p:sp>
      <p:pic>
        <p:nvPicPr>
          <p:cNvPr id="161" name="Google Shape;161;p21"/>
          <p:cNvPicPr preferRelativeResize="0"/>
          <p:nvPr/>
        </p:nvPicPr>
        <p:blipFill>
          <a:blip r:embed="rId3">
            <a:alphaModFix/>
          </a:blip>
          <a:stretch>
            <a:fillRect/>
          </a:stretch>
        </p:blipFill>
        <p:spPr>
          <a:xfrm>
            <a:off x="240450" y="1424213"/>
            <a:ext cx="2459575" cy="505925"/>
          </a:xfrm>
          <a:prstGeom prst="rect">
            <a:avLst/>
          </a:prstGeom>
          <a:noFill/>
          <a:ln>
            <a:noFill/>
          </a:ln>
        </p:spPr>
      </p:pic>
      <p:pic>
        <p:nvPicPr>
          <p:cNvPr id="162" name="Google Shape;162;p21"/>
          <p:cNvPicPr preferRelativeResize="0"/>
          <p:nvPr/>
        </p:nvPicPr>
        <p:blipFill>
          <a:blip r:embed="rId4">
            <a:alphaModFix/>
          </a:blip>
          <a:stretch>
            <a:fillRect/>
          </a:stretch>
        </p:blipFill>
        <p:spPr>
          <a:xfrm>
            <a:off x="181849" y="2294800"/>
            <a:ext cx="2033971" cy="461700"/>
          </a:xfrm>
          <a:prstGeom prst="rect">
            <a:avLst/>
          </a:prstGeom>
          <a:noFill/>
          <a:ln>
            <a:noFill/>
          </a:ln>
        </p:spPr>
      </p:pic>
      <p:sp>
        <p:nvSpPr>
          <p:cNvPr id="163" name="Google Shape;163;p21"/>
          <p:cNvSpPr txBox="1"/>
          <p:nvPr/>
        </p:nvSpPr>
        <p:spPr>
          <a:xfrm>
            <a:off x="2352600" y="2098500"/>
            <a:ext cx="4221300" cy="94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500" b="1">
                <a:solidFill>
                  <a:srgbClr val="FFFFFF"/>
                </a:solidFill>
              </a:rPr>
              <a:t>Amount Tampering Verification:</a:t>
            </a:r>
            <a:r>
              <a:rPr lang="en-US" sz="1500">
                <a:solidFill>
                  <a:srgbClr val="FFFFFF"/>
                </a:solidFill>
              </a:rPr>
              <a:t> Compare Legal Amount to Courtesy Amount.</a:t>
            </a:r>
            <a:endParaRPr sz="1500">
              <a:solidFill>
                <a:srgbClr val="FFFFFF"/>
              </a:solidFill>
            </a:endParaRPr>
          </a:p>
          <a:p>
            <a:pPr marL="0" lvl="0" indent="0" algn="l" rtl="0">
              <a:lnSpc>
                <a:spcPct val="115000"/>
              </a:lnSpc>
              <a:spcBef>
                <a:spcPts val="0"/>
              </a:spcBef>
              <a:spcAft>
                <a:spcPts val="0"/>
              </a:spcAft>
              <a:buNone/>
            </a:pPr>
            <a:endParaRPr sz="1500" b="1">
              <a:solidFill>
                <a:srgbClr val="FFFFFF"/>
              </a:solidFill>
            </a:endParaRPr>
          </a:p>
        </p:txBody>
      </p:sp>
      <p:pic>
        <p:nvPicPr>
          <p:cNvPr id="164" name="Google Shape;164;p21"/>
          <p:cNvPicPr preferRelativeResize="0"/>
          <p:nvPr/>
        </p:nvPicPr>
        <p:blipFill>
          <a:blip r:embed="rId5">
            <a:alphaModFix/>
          </a:blip>
          <a:stretch>
            <a:fillRect/>
          </a:stretch>
        </p:blipFill>
        <p:spPr>
          <a:xfrm>
            <a:off x="6190520" y="2234600"/>
            <a:ext cx="2868805" cy="461700"/>
          </a:xfrm>
          <a:prstGeom prst="rect">
            <a:avLst/>
          </a:prstGeom>
          <a:noFill/>
          <a:ln>
            <a:noFill/>
          </a:ln>
        </p:spPr>
      </p:pic>
      <p:pic>
        <p:nvPicPr>
          <p:cNvPr id="165" name="Google Shape;165;p21"/>
          <p:cNvPicPr preferRelativeResize="0"/>
          <p:nvPr/>
        </p:nvPicPr>
        <p:blipFill>
          <a:blip r:embed="rId6">
            <a:alphaModFix/>
          </a:blip>
          <a:stretch>
            <a:fillRect/>
          </a:stretch>
        </p:blipFill>
        <p:spPr>
          <a:xfrm>
            <a:off x="181850" y="3327875"/>
            <a:ext cx="2133600" cy="647700"/>
          </a:xfrm>
          <a:prstGeom prst="rect">
            <a:avLst/>
          </a:prstGeom>
          <a:noFill/>
          <a:ln>
            <a:noFill/>
          </a:ln>
        </p:spPr>
      </p:pic>
      <p:sp>
        <p:nvSpPr>
          <p:cNvPr id="166" name="Google Shape;166;p21"/>
          <p:cNvSpPr txBox="1"/>
          <p:nvPr/>
        </p:nvSpPr>
        <p:spPr>
          <a:xfrm>
            <a:off x="2609800" y="3414500"/>
            <a:ext cx="5733000" cy="681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500" b="1">
                <a:solidFill>
                  <a:srgbClr val="FFFFFF"/>
                </a:solidFill>
              </a:rPr>
              <a:t>Signature Verification:</a:t>
            </a:r>
            <a:r>
              <a:rPr lang="en-US" sz="1500">
                <a:solidFill>
                  <a:srgbClr val="FFFFFF"/>
                </a:solidFill>
              </a:rPr>
              <a:t> Ensure Signature matches known records.</a:t>
            </a:r>
            <a:endParaRPr sz="15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22"/>
          <p:cNvPicPr preferRelativeResize="0"/>
          <p:nvPr/>
        </p:nvPicPr>
        <p:blipFill>
          <a:blip r:embed="rId3">
            <a:alphaModFix/>
          </a:blip>
          <a:stretch>
            <a:fillRect/>
          </a:stretch>
        </p:blipFill>
        <p:spPr>
          <a:xfrm>
            <a:off x="0" y="0"/>
            <a:ext cx="9280149" cy="51983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3"/>
          <p:cNvSpPr txBox="1">
            <a:spLocks noGrp="1"/>
          </p:cNvSpPr>
          <p:nvPr>
            <p:ph type="title"/>
          </p:nvPr>
        </p:nvSpPr>
        <p:spPr>
          <a:xfrm>
            <a:off x="2530651" y="283125"/>
            <a:ext cx="4082700" cy="461700"/>
          </a:xfrm>
          <a:prstGeom prst="rect">
            <a:avLst/>
          </a:prstGeom>
        </p:spPr>
        <p:txBody>
          <a:bodyPr spcFirstLastPara="1" wrap="square" lIns="0" tIns="0" rIns="0" bIns="0" anchor="t" anchorCtr="0">
            <a:spAutoFit/>
          </a:bodyPr>
          <a:lstStyle/>
          <a:p>
            <a:pPr marL="0" lvl="0" indent="0" algn="ctr" rtl="0">
              <a:spcBef>
                <a:spcPts val="0"/>
              </a:spcBef>
              <a:spcAft>
                <a:spcPts val="0"/>
              </a:spcAft>
              <a:buNone/>
            </a:pPr>
            <a:r>
              <a:rPr lang="en-US"/>
              <a:t>Interface Demo</a:t>
            </a:r>
            <a:endParaRPr/>
          </a:p>
        </p:txBody>
      </p:sp>
      <p:sp>
        <p:nvSpPr>
          <p:cNvPr id="177" name="Google Shape;177;p23"/>
          <p:cNvSpPr/>
          <p:nvPr/>
        </p:nvSpPr>
        <p:spPr>
          <a:xfrm>
            <a:off x="3003896" y="744825"/>
            <a:ext cx="3239632"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2" name="Web_Video_Demo">
            <a:hlinkClick r:id="" action="ppaction://media"/>
            <a:extLst>
              <a:ext uri="{FF2B5EF4-FFF2-40B4-BE49-F238E27FC236}">
                <a16:creationId xmlns:a16="http://schemas.microsoft.com/office/drawing/2014/main" id="{4292F751-4946-C584-6646-E19178590C4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37492" y="888696"/>
            <a:ext cx="7069016" cy="3984658"/>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mute="1">
                <p:cTn id="7" fill="hold" display="0">
                  <p:stCondLst>
                    <p:cond delay="indefinite"/>
                  </p:stCondLst>
                </p:cTn>
                <p:tgtEl>
                  <p:spTgt spid="2"/>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4"/>
          <p:cNvSpPr txBox="1">
            <a:spLocks noGrp="1"/>
          </p:cNvSpPr>
          <p:nvPr>
            <p:ph type="title"/>
          </p:nvPr>
        </p:nvSpPr>
        <p:spPr>
          <a:xfrm>
            <a:off x="2013150" y="2321850"/>
            <a:ext cx="5117700" cy="461700"/>
          </a:xfrm>
          <a:prstGeom prst="rect">
            <a:avLst/>
          </a:prstGeom>
        </p:spPr>
        <p:txBody>
          <a:bodyPr spcFirstLastPara="1" wrap="square" lIns="0" tIns="0" rIns="0" bIns="0" anchor="t" anchorCtr="0">
            <a:spAutoFit/>
          </a:bodyPr>
          <a:lstStyle/>
          <a:p>
            <a:pPr marL="0" lvl="0" indent="0" algn="ctr" rtl="0">
              <a:spcBef>
                <a:spcPts val="0"/>
              </a:spcBef>
              <a:spcAft>
                <a:spcPts val="0"/>
              </a:spcAft>
              <a:buNone/>
            </a:pPr>
            <a:r>
              <a:rPr lang="en-US"/>
              <a:t>Cheque Parsing Demo</a:t>
            </a:r>
            <a:endParaRPr/>
          </a:p>
        </p:txBody>
      </p:sp>
      <p:sp>
        <p:nvSpPr>
          <p:cNvPr id="184" name="Google Shape;184;p24"/>
          <p:cNvSpPr/>
          <p:nvPr/>
        </p:nvSpPr>
        <p:spPr>
          <a:xfrm>
            <a:off x="2952183" y="4780275"/>
            <a:ext cx="3239632"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5"/>
          <p:cNvSpPr txBox="1">
            <a:spLocks noGrp="1"/>
          </p:cNvSpPr>
          <p:nvPr>
            <p:ph type="title"/>
          </p:nvPr>
        </p:nvSpPr>
        <p:spPr>
          <a:xfrm>
            <a:off x="1511250" y="350175"/>
            <a:ext cx="61215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t>Unique Selling Propositions</a:t>
            </a:r>
            <a:endParaRPr/>
          </a:p>
        </p:txBody>
      </p:sp>
      <p:sp>
        <p:nvSpPr>
          <p:cNvPr id="190" name="Google Shape;190;p25"/>
          <p:cNvSpPr txBox="1">
            <a:spLocks noGrp="1"/>
          </p:cNvSpPr>
          <p:nvPr>
            <p:ph type="body" idx="1"/>
          </p:nvPr>
        </p:nvSpPr>
        <p:spPr>
          <a:xfrm>
            <a:off x="242399" y="947291"/>
            <a:ext cx="4720500" cy="338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solidFill>
                  <a:srgbClr val="FF00FF"/>
                </a:solidFill>
              </a:rPr>
              <a:t>Blockchain </a:t>
            </a:r>
            <a:endParaRPr>
              <a:solidFill>
                <a:srgbClr val="FF00FF"/>
              </a:solidFill>
            </a:endParaRPr>
          </a:p>
        </p:txBody>
      </p:sp>
      <p:sp>
        <p:nvSpPr>
          <p:cNvPr id="191" name="Google Shape;191;p25"/>
          <p:cNvSpPr txBox="1"/>
          <p:nvPr/>
        </p:nvSpPr>
        <p:spPr>
          <a:xfrm>
            <a:off x="276750" y="1369775"/>
            <a:ext cx="4651800" cy="358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F9F9FF"/>
                </a:solidFill>
                <a:latin typeface="Verdana"/>
                <a:ea typeface="Verdana"/>
                <a:cs typeface="Verdana"/>
                <a:sym typeface="Verdana"/>
              </a:rPr>
              <a:t>In IntelliCTS, we utilize blockchain technology to digitally clear cheques, enhancing the efficiency and security of the clearing process. Here's how we leverage blockchain for digital cheque clearing</a:t>
            </a:r>
            <a:endParaRPr>
              <a:solidFill>
                <a:srgbClr val="F9F9FF"/>
              </a:solidFill>
              <a:latin typeface="Verdana"/>
              <a:ea typeface="Verdana"/>
              <a:cs typeface="Verdana"/>
              <a:sym typeface="Verdana"/>
            </a:endParaRPr>
          </a:p>
          <a:p>
            <a:pPr marL="0" lvl="0" indent="0" algn="l" rtl="0">
              <a:spcBef>
                <a:spcPts val="0"/>
              </a:spcBef>
              <a:spcAft>
                <a:spcPts val="0"/>
              </a:spcAft>
              <a:buNone/>
            </a:pP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Data Integrity</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Immutable Record-Keeping</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Enhanced Security</a:t>
            </a:r>
            <a:endParaRPr>
              <a:solidFill>
                <a:srgbClr val="F9F9FF"/>
              </a:solidFill>
              <a:latin typeface="Verdana"/>
              <a:ea typeface="Verdana"/>
              <a:cs typeface="Verdana"/>
              <a:sym typeface="Verdana"/>
            </a:endParaRPr>
          </a:p>
          <a:p>
            <a:pPr marL="457200" lvl="0" indent="0" algn="l" rtl="0">
              <a:spcBef>
                <a:spcPts val="0"/>
              </a:spcBef>
              <a:spcAft>
                <a:spcPts val="0"/>
              </a:spcAft>
              <a:buNone/>
            </a:pPr>
            <a:endParaRPr>
              <a:solidFill>
                <a:srgbClr val="F9F9FF"/>
              </a:solidFill>
              <a:latin typeface="Verdana"/>
              <a:ea typeface="Verdana"/>
              <a:cs typeface="Verdana"/>
              <a:sym typeface="Verdana"/>
            </a:endParaRPr>
          </a:p>
          <a:p>
            <a:pPr marL="0" lvl="0" indent="0" algn="l" rtl="0">
              <a:spcBef>
                <a:spcPts val="0"/>
              </a:spcBef>
              <a:spcAft>
                <a:spcPts val="0"/>
              </a:spcAft>
              <a:buNone/>
            </a:pPr>
            <a:r>
              <a:rPr lang="en-US">
                <a:solidFill>
                  <a:srgbClr val="F9F9FF"/>
                </a:solidFill>
                <a:latin typeface="Verdana"/>
                <a:ea typeface="Verdana"/>
                <a:cs typeface="Verdana"/>
                <a:sym typeface="Verdana"/>
              </a:rPr>
              <a:t>Efficient, secure, and transparent process, benefiting both financial institutions and customers.</a:t>
            </a:r>
            <a:endParaRPr>
              <a:solidFill>
                <a:srgbClr val="F9F9FF"/>
              </a:solidFill>
              <a:latin typeface="Verdana"/>
              <a:ea typeface="Verdana"/>
              <a:cs typeface="Verdana"/>
              <a:sym typeface="Verdana"/>
            </a:endParaRPr>
          </a:p>
        </p:txBody>
      </p:sp>
      <p:sp>
        <p:nvSpPr>
          <p:cNvPr id="192" name="Google Shape;192;p25"/>
          <p:cNvSpPr/>
          <p:nvPr/>
        </p:nvSpPr>
        <p:spPr>
          <a:xfrm rot="10800000" flipH="1">
            <a:off x="1404950" y="811970"/>
            <a:ext cx="6046438" cy="5153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193" name="Google Shape;193;p25"/>
          <p:cNvPicPr preferRelativeResize="0"/>
          <p:nvPr/>
        </p:nvPicPr>
        <p:blipFill>
          <a:blip r:embed="rId3">
            <a:alphaModFix/>
          </a:blip>
          <a:stretch>
            <a:fillRect/>
          </a:stretch>
        </p:blipFill>
        <p:spPr>
          <a:xfrm>
            <a:off x="4962900" y="1421415"/>
            <a:ext cx="3910650" cy="293298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Google Shape;53;p8"/>
          <p:cNvSpPr txBox="1">
            <a:spLocks noGrp="1"/>
          </p:cNvSpPr>
          <p:nvPr>
            <p:ph type="title"/>
          </p:nvPr>
        </p:nvSpPr>
        <p:spPr>
          <a:xfrm>
            <a:off x="3611625" y="648051"/>
            <a:ext cx="4608900" cy="17061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200"/>
              <a:t>Revolutionizing Cheque Clearing Globally: Empowering Banks with AI/ML for Swift, Secure, and Error-Free Transactions</a:t>
            </a:r>
            <a:endParaRPr sz="2200">
              <a:latin typeface="Verdana"/>
              <a:ea typeface="Verdana"/>
              <a:cs typeface="Verdana"/>
              <a:sym typeface="Verdana"/>
            </a:endParaRPr>
          </a:p>
        </p:txBody>
      </p:sp>
      <p:sp>
        <p:nvSpPr>
          <p:cNvPr id="54" name="Google Shape;54;p8"/>
          <p:cNvSpPr txBox="1">
            <a:spLocks noGrp="1"/>
          </p:cNvSpPr>
          <p:nvPr>
            <p:ph type="body" idx="1"/>
          </p:nvPr>
        </p:nvSpPr>
        <p:spPr>
          <a:xfrm>
            <a:off x="3665999" y="2721578"/>
            <a:ext cx="4720500" cy="1418100"/>
          </a:xfrm>
          <a:prstGeom prst="rect">
            <a:avLst/>
          </a:prstGeom>
          <a:noFill/>
          <a:ln>
            <a:noFill/>
          </a:ln>
        </p:spPr>
        <p:txBody>
          <a:bodyPr spcFirstLastPara="1" wrap="square" lIns="0" tIns="62850" rIns="0" bIns="0" anchor="t" anchorCtr="0">
            <a:spAutoFit/>
          </a:bodyPr>
          <a:lstStyle/>
          <a:p>
            <a:pPr marL="12700" lvl="0" indent="0" algn="l" rtl="0">
              <a:lnSpc>
                <a:spcPct val="100000"/>
              </a:lnSpc>
              <a:spcBef>
                <a:spcPts val="0"/>
              </a:spcBef>
              <a:spcAft>
                <a:spcPts val="0"/>
              </a:spcAft>
              <a:buNone/>
            </a:pPr>
            <a:r>
              <a:rPr lang="en-US"/>
              <a:t>To Redefine Banking Efficiency, Processing Millions of Cheques Across Borders with Unmatched Accuracy and Speed</a:t>
            </a:r>
            <a:endParaRPr/>
          </a:p>
        </p:txBody>
      </p:sp>
      <p:sp>
        <p:nvSpPr>
          <p:cNvPr id="55" name="Google Shape;55;p8"/>
          <p:cNvSpPr/>
          <p:nvPr/>
        </p:nvSpPr>
        <p:spPr>
          <a:xfrm>
            <a:off x="627505" y="2783517"/>
            <a:ext cx="1748789"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56" name="Google Shape;56;p8"/>
          <p:cNvSpPr txBox="1"/>
          <p:nvPr/>
        </p:nvSpPr>
        <p:spPr>
          <a:xfrm>
            <a:off x="627504" y="2278025"/>
            <a:ext cx="1997100" cy="5055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3200" b="1">
                <a:solidFill>
                  <a:srgbClr val="F9F9FF"/>
                </a:solidFill>
                <a:latin typeface="Verdana"/>
                <a:ea typeface="Verdana"/>
                <a:cs typeface="Verdana"/>
                <a:sym typeface="Verdana"/>
              </a:rPr>
              <a:t>VISION</a:t>
            </a:r>
            <a:endParaRPr sz="3200">
              <a:latin typeface="Verdana"/>
              <a:ea typeface="Verdana"/>
              <a:cs typeface="Verdana"/>
              <a:sym typeface="Verdan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6"/>
          <p:cNvSpPr txBox="1">
            <a:spLocks noGrp="1"/>
          </p:cNvSpPr>
          <p:nvPr>
            <p:ph type="title"/>
          </p:nvPr>
        </p:nvSpPr>
        <p:spPr>
          <a:xfrm>
            <a:off x="1511250" y="350175"/>
            <a:ext cx="61215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t>Unique Selling Propositions</a:t>
            </a:r>
            <a:endParaRPr/>
          </a:p>
        </p:txBody>
      </p:sp>
      <p:sp>
        <p:nvSpPr>
          <p:cNvPr id="199" name="Google Shape;199;p26"/>
          <p:cNvSpPr txBox="1">
            <a:spLocks noGrp="1"/>
          </p:cNvSpPr>
          <p:nvPr>
            <p:ph type="body" idx="1"/>
          </p:nvPr>
        </p:nvSpPr>
        <p:spPr>
          <a:xfrm>
            <a:off x="218874" y="947291"/>
            <a:ext cx="4720500" cy="338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solidFill>
                  <a:srgbClr val="FF00FF"/>
                </a:solidFill>
              </a:rPr>
              <a:t>Zero Knowledge Proof </a:t>
            </a:r>
            <a:endParaRPr>
              <a:solidFill>
                <a:srgbClr val="FF00FF"/>
              </a:solidFill>
            </a:endParaRPr>
          </a:p>
        </p:txBody>
      </p:sp>
      <p:sp>
        <p:nvSpPr>
          <p:cNvPr id="200" name="Google Shape;200;p26"/>
          <p:cNvSpPr txBox="1"/>
          <p:nvPr/>
        </p:nvSpPr>
        <p:spPr>
          <a:xfrm>
            <a:off x="276750" y="1369775"/>
            <a:ext cx="5597400" cy="356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F9F9FF"/>
                </a:solidFill>
                <a:latin typeface="Verdana"/>
                <a:ea typeface="Verdana"/>
                <a:cs typeface="Verdana"/>
                <a:sym typeface="Verdana"/>
              </a:rPr>
              <a:t>In IntelliCTS, we implement Zero Knowledge Proof (ZKP) to enhance the security and confidentiality of cheque transactions. Here's how we leverage ZKP for cheque processing</a:t>
            </a:r>
            <a:endParaRPr>
              <a:solidFill>
                <a:srgbClr val="F9F9FF"/>
              </a:solidFill>
              <a:latin typeface="Verdana"/>
              <a:ea typeface="Verdana"/>
              <a:cs typeface="Verdana"/>
              <a:sym typeface="Verdana"/>
            </a:endParaRPr>
          </a:p>
          <a:p>
            <a:pPr marL="0" lvl="0" indent="0" algn="l" rtl="0">
              <a:spcBef>
                <a:spcPts val="0"/>
              </a:spcBef>
              <a:spcAft>
                <a:spcPts val="0"/>
              </a:spcAft>
              <a:buNone/>
            </a:pP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Confidential Transaction Verification</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Data Privacy</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Secure Authentication</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Improved Trust and Transparency</a:t>
            </a:r>
            <a:endParaRPr>
              <a:solidFill>
                <a:srgbClr val="F9F9FF"/>
              </a:solidFill>
              <a:latin typeface="Verdana"/>
              <a:ea typeface="Verdana"/>
              <a:cs typeface="Verdana"/>
              <a:sym typeface="Verdana"/>
            </a:endParaRPr>
          </a:p>
          <a:p>
            <a:pPr marL="457200" lvl="0" indent="-317500" algn="l" rtl="0">
              <a:spcBef>
                <a:spcPts val="0"/>
              </a:spcBef>
              <a:spcAft>
                <a:spcPts val="0"/>
              </a:spcAft>
              <a:buClr>
                <a:srgbClr val="F9F9FF"/>
              </a:buClr>
              <a:buSzPts val="1400"/>
              <a:buFont typeface="Verdana"/>
              <a:buChar char="●"/>
            </a:pPr>
            <a:r>
              <a:rPr lang="en-US">
                <a:solidFill>
                  <a:srgbClr val="F9F9FF"/>
                </a:solidFill>
                <a:latin typeface="Verdana"/>
                <a:ea typeface="Verdana"/>
                <a:cs typeface="Verdana"/>
                <a:sym typeface="Verdana"/>
              </a:rPr>
              <a:t>Fraud Prevention</a:t>
            </a:r>
            <a:endParaRPr>
              <a:solidFill>
                <a:srgbClr val="F9F9FF"/>
              </a:solidFill>
              <a:latin typeface="Verdana"/>
              <a:ea typeface="Verdana"/>
              <a:cs typeface="Verdana"/>
              <a:sym typeface="Verdana"/>
            </a:endParaRPr>
          </a:p>
          <a:p>
            <a:pPr marL="457200" lvl="0" indent="0" algn="l" rtl="0">
              <a:spcBef>
                <a:spcPts val="0"/>
              </a:spcBef>
              <a:spcAft>
                <a:spcPts val="0"/>
              </a:spcAft>
              <a:buNone/>
            </a:pPr>
            <a:endParaRPr>
              <a:solidFill>
                <a:srgbClr val="F9F9FF"/>
              </a:solidFill>
              <a:latin typeface="Verdana"/>
              <a:ea typeface="Verdana"/>
              <a:cs typeface="Verdana"/>
              <a:sym typeface="Verdana"/>
            </a:endParaRPr>
          </a:p>
          <a:p>
            <a:pPr marL="0" lvl="0" indent="0" algn="l" rtl="0">
              <a:spcBef>
                <a:spcPts val="0"/>
              </a:spcBef>
              <a:spcAft>
                <a:spcPts val="0"/>
              </a:spcAft>
              <a:buNone/>
            </a:pPr>
            <a:r>
              <a:rPr lang="en-US">
                <a:solidFill>
                  <a:srgbClr val="F9F9FF"/>
                </a:solidFill>
                <a:latin typeface="Verdana"/>
                <a:ea typeface="Verdana"/>
                <a:cs typeface="Verdana"/>
                <a:sym typeface="Verdana"/>
              </a:rPr>
              <a:t>By integrating Zero Knowledge Proof into IntelliCTS, we ensure that cheque transactions are processed securely, confidentially, and efficiently, providing a high level of security and trust for financial institutions and customers alike.</a:t>
            </a:r>
            <a:endParaRPr>
              <a:solidFill>
                <a:srgbClr val="F9F9FF"/>
              </a:solidFill>
              <a:latin typeface="Verdana"/>
              <a:ea typeface="Verdana"/>
              <a:cs typeface="Verdana"/>
              <a:sym typeface="Verdana"/>
            </a:endParaRPr>
          </a:p>
        </p:txBody>
      </p:sp>
      <p:sp>
        <p:nvSpPr>
          <p:cNvPr id="201" name="Google Shape;201;p26"/>
          <p:cNvSpPr/>
          <p:nvPr/>
        </p:nvSpPr>
        <p:spPr>
          <a:xfrm rot="10800000" flipH="1">
            <a:off x="1404950" y="811970"/>
            <a:ext cx="6046438" cy="5153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202" name="Google Shape;202;p26"/>
          <p:cNvPicPr preferRelativeResize="0"/>
          <p:nvPr/>
        </p:nvPicPr>
        <p:blipFill>
          <a:blip r:embed="rId3">
            <a:alphaModFix/>
          </a:blip>
          <a:stretch>
            <a:fillRect/>
          </a:stretch>
        </p:blipFill>
        <p:spPr>
          <a:xfrm rot="-5400000">
            <a:off x="4750150" y="2471930"/>
            <a:ext cx="4135575" cy="1020100"/>
          </a:xfrm>
          <a:prstGeom prst="rect">
            <a:avLst/>
          </a:prstGeom>
          <a:noFill/>
          <a:ln>
            <a:noFill/>
          </a:ln>
        </p:spPr>
      </p:pic>
      <p:pic>
        <p:nvPicPr>
          <p:cNvPr id="203" name="Google Shape;203;p26"/>
          <p:cNvPicPr preferRelativeResize="0"/>
          <p:nvPr/>
        </p:nvPicPr>
        <p:blipFill>
          <a:blip r:embed="rId3">
            <a:alphaModFix/>
          </a:blip>
          <a:stretch>
            <a:fillRect/>
          </a:stretch>
        </p:blipFill>
        <p:spPr>
          <a:xfrm rot="-5400000">
            <a:off x="5912675" y="2471930"/>
            <a:ext cx="4135575" cy="1020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7"/>
          <p:cNvSpPr txBox="1"/>
          <p:nvPr/>
        </p:nvSpPr>
        <p:spPr>
          <a:xfrm>
            <a:off x="1517147" y="1101225"/>
            <a:ext cx="971400" cy="382200"/>
          </a:xfrm>
          <a:prstGeom prst="rect">
            <a:avLst/>
          </a:prstGeom>
          <a:noFill/>
          <a:ln>
            <a:noFill/>
          </a:ln>
        </p:spPr>
        <p:txBody>
          <a:bodyPr spcFirstLastPara="1" wrap="square" lIns="0" tIns="12700" rIns="0" bIns="0" anchor="t" anchorCtr="0">
            <a:spAutoFit/>
          </a:bodyPr>
          <a:lstStyle/>
          <a:p>
            <a:pPr marL="12700" marR="5080" lvl="0" indent="0" algn="l" rtl="0">
              <a:lnSpc>
                <a:spcPct val="100000"/>
              </a:lnSpc>
              <a:spcBef>
                <a:spcPts val="0"/>
              </a:spcBef>
              <a:spcAft>
                <a:spcPts val="0"/>
              </a:spcAft>
              <a:buNone/>
            </a:pPr>
            <a:r>
              <a:rPr lang="en-US" sz="1200" b="1">
                <a:solidFill>
                  <a:srgbClr val="FF00FF"/>
                </a:solidFill>
                <a:latin typeface="Verdana"/>
                <a:ea typeface="Verdana"/>
                <a:cs typeface="Verdana"/>
                <a:sym typeface="Verdana"/>
              </a:rPr>
              <a:t>Target  Markets</a:t>
            </a:r>
            <a:endParaRPr sz="1200">
              <a:solidFill>
                <a:srgbClr val="FF00FF"/>
              </a:solidFill>
              <a:latin typeface="Verdana"/>
              <a:ea typeface="Verdana"/>
              <a:cs typeface="Verdana"/>
              <a:sym typeface="Verdana"/>
            </a:endParaRPr>
          </a:p>
        </p:txBody>
      </p:sp>
      <p:pic>
        <p:nvPicPr>
          <p:cNvPr id="209" name="Google Shape;209;p27"/>
          <p:cNvPicPr preferRelativeResize="0"/>
          <p:nvPr/>
        </p:nvPicPr>
        <p:blipFill rotWithShape="1">
          <a:blip r:embed="rId3">
            <a:alphaModFix/>
          </a:blip>
          <a:srcRect/>
          <a:stretch/>
        </p:blipFill>
        <p:spPr>
          <a:xfrm>
            <a:off x="837625" y="1034299"/>
            <a:ext cx="744775" cy="3767797"/>
          </a:xfrm>
          <a:prstGeom prst="rect">
            <a:avLst/>
          </a:prstGeom>
          <a:noFill/>
          <a:ln>
            <a:noFill/>
          </a:ln>
        </p:spPr>
      </p:pic>
      <p:sp>
        <p:nvSpPr>
          <p:cNvPr id="210" name="Google Shape;210;p27"/>
          <p:cNvSpPr txBox="1"/>
          <p:nvPr/>
        </p:nvSpPr>
        <p:spPr>
          <a:xfrm>
            <a:off x="1517149" y="2179475"/>
            <a:ext cx="1078500" cy="382200"/>
          </a:xfrm>
          <a:prstGeom prst="rect">
            <a:avLst/>
          </a:prstGeom>
          <a:noFill/>
          <a:ln>
            <a:noFill/>
          </a:ln>
        </p:spPr>
        <p:txBody>
          <a:bodyPr spcFirstLastPara="1" wrap="square" lIns="0" tIns="12700" rIns="0" bIns="0" anchor="t" anchorCtr="0">
            <a:spAutoFit/>
          </a:bodyPr>
          <a:lstStyle/>
          <a:p>
            <a:pPr marL="12700" marR="5080" lvl="0" indent="0" algn="l" rtl="0">
              <a:lnSpc>
                <a:spcPct val="100000"/>
              </a:lnSpc>
              <a:spcBef>
                <a:spcPts val="0"/>
              </a:spcBef>
              <a:spcAft>
                <a:spcPts val="0"/>
              </a:spcAft>
              <a:buNone/>
            </a:pPr>
            <a:r>
              <a:rPr lang="en-US" sz="1200" b="1">
                <a:solidFill>
                  <a:srgbClr val="FF00FF"/>
                </a:solidFill>
                <a:latin typeface="Verdana"/>
                <a:ea typeface="Verdana"/>
                <a:cs typeface="Verdana"/>
                <a:sym typeface="Verdana"/>
              </a:rPr>
              <a:t>Penetration  Strategy</a:t>
            </a:r>
            <a:endParaRPr sz="1200">
              <a:solidFill>
                <a:srgbClr val="FF00FF"/>
              </a:solidFill>
              <a:latin typeface="Verdana"/>
              <a:ea typeface="Verdana"/>
              <a:cs typeface="Verdana"/>
              <a:sym typeface="Verdana"/>
            </a:endParaRPr>
          </a:p>
        </p:txBody>
      </p:sp>
      <p:sp>
        <p:nvSpPr>
          <p:cNvPr id="211" name="Google Shape;211;p27"/>
          <p:cNvSpPr txBox="1"/>
          <p:nvPr/>
        </p:nvSpPr>
        <p:spPr>
          <a:xfrm>
            <a:off x="1477398" y="3257725"/>
            <a:ext cx="897900" cy="382200"/>
          </a:xfrm>
          <a:prstGeom prst="rect">
            <a:avLst/>
          </a:prstGeom>
          <a:noFill/>
          <a:ln>
            <a:noFill/>
          </a:ln>
        </p:spPr>
        <p:txBody>
          <a:bodyPr spcFirstLastPara="1" wrap="square" lIns="0" tIns="12700" rIns="0" bIns="0" anchor="t" anchorCtr="0">
            <a:spAutoFit/>
          </a:bodyPr>
          <a:lstStyle/>
          <a:p>
            <a:pPr marL="12700" marR="5080" lvl="0" indent="0" algn="l" rtl="0">
              <a:lnSpc>
                <a:spcPct val="100000"/>
              </a:lnSpc>
              <a:spcBef>
                <a:spcPts val="0"/>
              </a:spcBef>
              <a:spcAft>
                <a:spcPts val="0"/>
              </a:spcAft>
              <a:buNone/>
            </a:pPr>
            <a:r>
              <a:rPr lang="en-US" sz="1200" b="1">
                <a:solidFill>
                  <a:srgbClr val="FF00FF"/>
                </a:solidFill>
                <a:latin typeface="Verdana"/>
                <a:ea typeface="Verdana"/>
                <a:cs typeface="Verdana"/>
                <a:sym typeface="Verdana"/>
              </a:rPr>
              <a:t>Channel  Partners</a:t>
            </a:r>
            <a:endParaRPr sz="1200">
              <a:solidFill>
                <a:srgbClr val="FF00FF"/>
              </a:solidFill>
              <a:latin typeface="Verdana"/>
              <a:ea typeface="Verdana"/>
              <a:cs typeface="Verdana"/>
              <a:sym typeface="Verdana"/>
            </a:endParaRPr>
          </a:p>
        </p:txBody>
      </p:sp>
      <p:sp>
        <p:nvSpPr>
          <p:cNvPr id="212" name="Google Shape;212;p27"/>
          <p:cNvSpPr txBox="1"/>
          <p:nvPr/>
        </p:nvSpPr>
        <p:spPr>
          <a:xfrm>
            <a:off x="1477395" y="4400850"/>
            <a:ext cx="744900" cy="1974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200" b="1">
                <a:solidFill>
                  <a:srgbClr val="FF00FF"/>
                </a:solidFill>
                <a:latin typeface="Verdana"/>
                <a:ea typeface="Verdana"/>
                <a:cs typeface="Verdana"/>
                <a:sym typeface="Verdana"/>
              </a:rPr>
              <a:t>Scale</a:t>
            </a:r>
            <a:endParaRPr sz="1200">
              <a:solidFill>
                <a:srgbClr val="FF00FF"/>
              </a:solidFill>
              <a:latin typeface="Verdana"/>
              <a:ea typeface="Verdana"/>
              <a:cs typeface="Verdana"/>
              <a:sym typeface="Verdana"/>
            </a:endParaRPr>
          </a:p>
        </p:txBody>
      </p:sp>
      <p:sp>
        <p:nvSpPr>
          <p:cNvPr id="213" name="Google Shape;213;p27"/>
          <p:cNvSpPr txBox="1"/>
          <p:nvPr/>
        </p:nvSpPr>
        <p:spPr>
          <a:xfrm>
            <a:off x="2895630" y="1101225"/>
            <a:ext cx="2065800" cy="3822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200" b="1">
                <a:solidFill>
                  <a:srgbClr val="F9F9FF"/>
                </a:solidFill>
                <a:latin typeface="Verdana"/>
                <a:ea typeface="Verdana"/>
                <a:cs typeface="Verdana"/>
                <a:sym typeface="Verdana"/>
              </a:rPr>
              <a:t>Primary - India</a:t>
            </a:r>
            <a:endParaRPr sz="1200">
              <a:latin typeface="Verdana"/>
              <a:ea typeface="Verdana"/>
              <a:cs typeface="Verdana"/>
              <a:sym typeface="Verdana"/>
            </a:endParaRPr>
          </a:p>
          <a:p>
            <a:pPr marL="12700" marR="0" lvl="0" indent="0" algn="l" rtl="0">
              <a:lnSpc>
                <a:spcPct val="100000"/>
              </a:lnSpc>
              <a:spcBef>
                <a:spcPts val="0"/>
              </a:spcBef>
              <a:spcAft>
                <a:spcPts val="0"/>
              </a:spcAft>
              <a:buNone/>
            </a:pPr>
            <a:r>
              <a:rPr lang="en-US" sz="1200">
                <a:solidFill>
                  <a:srgbClr val="F9F9FF"/>
                </a:solidFill>
                <a:latin typeface="Verdana"/>
                <a:ea typeface="Verdana"/>
                <a:cs typeface="Verdana"/>
                <a:sym typeface="Verdana"/>
              </a:rPr>
              <a:t>Secondary - UAE</a:t>
            </a:r>
            <a:endParaRPr sz="1200">
              <a:latin typeface="Verdana"/>
              <a:ea typeface="Verdana"/>
              <a:cs typeface="Verdana"/>
              <a:sym typeface="Verdana"/>
            </a:endParaRPr>
          </a:p>
        </p:txBody>
      </p:sp>
      <p:sp>
        <p:nvSpPr>
          <p:cNvPr id="214" name="Google Shape;214;p27"/>
          <p:cNvSpPr txBox="1"/>
          <p:nvPr/>
        </p:nvSpPr>
        <p:spPr>
          <a:xfrm>
            <a:off x="2895617" y="2119190"/>
            <a:ext cx="4794300" cy="9363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200" b="1">
                <a:solidFill>
                  <a:srgbClr val="F9F9FF"/>
                </a:solidFill>
                <a:latin typeface="Verdana"/>
                <a:ea typeface="Verdana"/>
                <a:cs typeface="Verdana"/>
                <a:sym typeface="Verdana"/>
              </a:rPr>
              <a:t>Digital Cheque Clearing Solution</a:t>
            </a:r>
            <a:endParaRPr sz="1200">
              <a:latin typeface="Verdana"/>
              <a:ea typeface="Verdana"/>
              <a:cs typeface="Verdana"/>
              <a:sym typeface="Verdana"/>
            </a:endParaRPr>
          </a:p>
          <a:p>
            <a:pPr marL="12700" marR="5080" lvl="0" indent="0" algn="l" rtl="0">
              <a:lnSpc>
                <a:spcPct val="100000"/>
              </a:lnSpc>
              <a:spcBef>
                <a:spcPts val="0"/>
              </a:spcBef>
              <a:spcAft>
                <a:spcPts val="0"/>
              </a:spcAft>
              <a:buNone/>
            </a:pPr>
            <a:r>
              <a:rPr lang="en-US" sz="1200">
                <a:solidFill>
                  <a:srgbClr val="F9F9FF"/>
                </a:solidFill>
                <a:latin typeface="Verdana"/>
                <a:ea typeface="Verdana"/>
                <a:cs typeface="Verdana"/>
                <a:sym typeface="Verdana"/>
              </a:rPr>
              <a:t>Showcase the efficiency, security, and compliance benefits of digital clearing of cheques, offering tailored solutions for commercial banks to drive adoption and establish strategic partnerships.</a:t>
            </a:r>
            <a:endParaRPr sz="1200">
              <a:latin typeface="Verdana"/>
              <a:ea typeface="Verdana"/>
              <a:cs typeface="Verdana"/>
              <a:sym typeface="Verdana"/>
            </a:endParaRPr>
          </a:p>
        </p:txBody>
      </p:sp>
      <p:sp>
        <p:nvSpPr>
          <p:cNvPr id="215" name="Google Shape;215;p27"/>
          <p:cNvSpPr txBox="1"/>
          <p:nvPr/>
        </p:nvSpPr>
        <p:spPr>
          <a:xfrm>
            <a:off x="2865042" y="3257716"/>
            <a:ext cx="5005705" cy="39116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200" b="1">
                <a:solidFill>
                  <a:srgbClr val="F9F9FF"/>
                </a:solidFill>
                <a:latin typeface="Verdana"/>
                <a:ea typeface="Verdana"/>
                <a:cs typeface="Verdana"/>
                <a:sym typeface="Verdana"/>
              </a:rPr>
              <a:t>Banking Consortiums</a:t>
            </a:r>
            <a:endParaRPr sz="1200">
              <a:latin typeface="Verdana"/>
              <a:ea typeface="Verdana"/>
              <a:cs typeface="Verdana"/>
              <a:sym typeface="Verdana"/>
            </a:endParaRPr>
          </a:p>
          <a:p>
            <a:pPr marL="12700" marR="0" lvl="0" indent="0" algn="l" rtl="0">
              <a:lnSpc>
                <a:spcPct val="100000"/>
              </a:lnSpc>
              <a:spcBef>
                <a:spcPts val="0"/>
              </a:spcBef>
              <a:spcAft>
                <a:spcPts val="0"/>
              </a:spcAft>
              <a:buNone/>
            </a:pPr>
            <a:r>
              <a:rPr lang="en-US" sz="1200">
                <a:solidFill>
                  <a:srgbClr val="F9F9FF"/>
                </a:solidFill>
                <a:latin typeface="Verdana"/>
                <a:ea typeface="Verdana"/>
                <a:cs typeface="Verdana"/>
                <a:sym typeface="Verdana"/>
              </a:rPr>
              <a:t>Partner with banking consortiums to become their tech provider.</a:t>
            </a:r>
            <a:endParaRPr sz="1200">
              <a:latin typeface="Verdana"/>
              <a:ea typeface="Verdana"/>
              <a:cs typeface="Verdana"/>
              <a:sym typeface="Verdana"/>
            </a:endParaRPr>
          </a:p>
        </p:txBody>
      </p:sp>
      <p:sp>
        <p:nvSpPr>
          <p:cNvPr id="216" name="Google Shape;216;p27"/>
          <p:cNvSpPr txBox="1"/>
          <p:nvPr/>
        </p:nvSpPr>
        <p:spPr>
          <a:xfrm>
            <a:off x="2895617" y="4216053"/>
            <a:ext cx="3923100" cy="3822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1200" b="1">
                <a:solidFill>
                  <a:srgbClr val="F9F9FF"/>
                </a:solidFill>
                <a:latin typeface="Verdana"/>
                <a:ea typeface="Verdana"/>
                <a:cs typeface="Verdana"/>
                <a:sym typeface="Verdana"/>
              </a:rPr>
              <a:t>SaaS Model</a:t>
            </a:r>
            <a:endParaRPr sz="1200">
              <a:latin typeface="Verdana"/>
              <a:ea typeface="Verdana"/>
              <a:cs typeface="Verdana"/>
              <a:sym typeface="Verdana"/>
            </a:endParaRPr>
          </a:p>
          <a:p>
            <a:pPr marL="12700" marR="0" lvl="0" indent="0" algn="l" rtl="0">
              <a:lnSpc>
                <a:spcPct val="100000"/>
              </a:lnSpc>
              <a:spcBef>
                <a:spcPts val="0"/>
              </a:spcBef>
              <a:spcAft>
                <a:spcPts val="0"/>
              </a:spcAft>
              <a:buNone/>
            </a:pPr>
            <a:r>
              <a:rPr lang="en-US" sz="1200">
                <a:solidFill>
                  <a:srgbClr val="F9F9FF"/>
                </a:solidFill>
                <a:latin typeface="Verdana"/>
                <a:ea typeface="Verdana"/>
                <a:cs typeface="Verdana"/>
                <a:sym typeface="Verdana"/>
              </a:rPr>
              <a:t>Offer platform to banks as Saas.</a:t>
            </a:r>
            <a:endParaRPr sz="1200">
              <a:latin typeface="Verdana"/>
              <a:ea typeface="Verdana"/>
              <a:cs typeface="Verdana"/>
              <a:sym typeface="Verdana"/>
            </a:endParaRPr>
          </a:p>
        </p:txBody>
      </p:sp>
      <p:sp>
        <p:nvSpPr>
          <p:cNvPr id="217" name="Google Shape;217;p27"/>
          <p:cNvSpPr/>
          <p:nvPr/>
        </p:nvSpPr>
        <p:spPr>
          <a:xfrm>
            <a:off x="2664449" y="991550"/>
            <a:ext cx="0" cy="640080"/>
          </a:xfrm>
          <a:custGeom>
            <a:avLst/>
            <a:gdLst/>
            <a:ahLst/>
            <a:cxnLst/>
            <a:rect l="l" t="t" r="r" b="b"/>
            <a:pathLst>
              <a:path w="120000" h="640080" extrusionOk="0">
                <a:moveTo>
                  <a:pt x="0" y="0"/>
                </a:moveTo>
                <a:lnTo>
                  <a:pt x="0" y="639599"/>
                </a:lnTo>
              </a:path>
            </a:pathLst>
          </a:custGeom>
          <a:noFill/>
          <a:ln w="9525" cap="flat" cmpd="sng">
            <a:solidFill>
              <a:srgbClr val="59595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8" name="Google Shape;218;p27"/>
          <p:cNvSpPr/>
          <p:nvPr/>
        </p:nvSpPr>
        <p:spPr>
          <a:xfrm>
            <a:off x="2664449" y="2069800"/>
            <a:ext cx="0" cy="640080"/>
          </a:xfrm>
          <a:custGeom>
            <a:avLst/>
            <a:gdLst/>
            <a:ahLst/>
            <a:cxnLst/>
            <a:rect l="l" t="t" r="r" b="b"/>
            <a:pathLst>
              <a:path w="120000" h="640080" extrusionOk="0">
                <a:moveTo>
                  <a:pt x="0" y="0"/>
                </a:moveTo>
                <a:lnTo>
                  <a:pt x="0" y="639599"/>
                </a:lnTo>
              </a:path>
            </a:pathLst>
          </a:custGeom>
          <a:noFill/>
          <a:ln w="9525" cap="flat" cmpd="sng">
            <a:solidFill>
              <a:srgbClr val="59595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19" name="Google Shape;219;p27"/>
          <p:cNvSpPr/>
          <p:nvPr/>
        </p:nvSpPr>
        <p:spPr>
          <a:xfrm>
            <a:off x="2664449" y="3114600"/>
            <a:ext cx="0" cy="640080"/>
          </a:xfrm>
          <a:custGeom>
            <a:avLst/>
            <a:gdLst/>
            <a:ahLst/>
            <a:cxnLst/>
            <a:rect l="l" t="t" r="r" b="b"/>
            <a:pathLst>
              <a:path w="120000" h="640079" extrusionOk="0">
                <a:moveTo>
                  <a:pt x="0" y="0"/>
                </a:moveTo>
                <a:lnTo>
                  <a:pt x="0" y="639599"/>
                </a:lnTo>
              </a:path>
            </a:pathLst>
          </a:custGeom>
          <a:noFill/>
          <a:ln w="9525" cap="flat" cmpd="sng">
            <a:solidFill>
              <a:srgbClr val="59595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20" name="Google Shape;220;p27"/>
          <p:cNvSpPr/>
          <p:nvPr/>
        </p:nvSpPr>
        <p:spPr>
          <a:xfrm>
            <a:off x="2664449" y="4202238"/>
            <a:ext cx="0" cy="640080"/>
          </a:xfrm>
          <a:custGeom>
            <a:avLst/>
            <a:gdLst/>
            <a:ahLst/>
            <a:cxnLst/>
            <a:rect l="l" t="t" r="r" b="b"/>
            <a:pathLst>
              <a:path w="120000" h="640079" extrusionOk="0">
                <a:moveTo>
                  <a:pt x="0" y="0"/>
                </a:moveTo>
                <a:lnTo>
                  <a:pt x="0" y="639599"/>
                </a:lnTo>
              </a:path>
            </a:pathLst>
          </a:custGeom>
          <a:noFill/>
          <a:ln w="9525" cap="flat" cmpd="sng">
            <a:solidFill>
              <a:srgbClr val="595959"/>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21" name="Google Shape;221;p27"/>
          <p:cNvSpPr txBox="1">
            <a:spLocks noGrp="1"/>
          </p:cNvSpPr>
          <p:nvPr>
            <p:ph type="title"/>
          </p:nvPr>
        </p:nvSpPr>
        <p:spPr>
          <a:xfrm>
            <a:off x="3143300" y="296325"/>
            <a:ext cx="3168900" cy="428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700"/>
              <a:t>GO-TO-MARKET</a:t>
            </a:r>
            <a:endParaRPr sz="27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28"/>
          <p:cNvSpPr txBox="1">
            <a:spLocks noGrp="1"/>
          </p:cNvSpPr>
          <p:nvPr>
            <p:ph type="title"/>
          </p:nvPr>
        </p:nvSpPr>
        <p:spPr>
          <a:xfrm>
            <a:off x="2824627" y="294800"/>
            <a:ext cx="3973800" cy="4593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900"/>
              <a:t>BUSINESS MODEL</a:t>
            </a:r>
            <a:endParaRPr sz="2900"/>
          </a:p>
        </p:txBody>
      </p:sp>
      <p:sp>
        <p:nvSpPr>
          <p:cNvPr id="227" name="Google Shape;227;p28"/>
          <p:cNvSpPr/>
          <p:nvPr/>
        </p:nvSpPr>
        <p:spPr>
          <a:xfrm>
            <a:off x="3697805" y="4863407"/>
            <a:ext cx="1748789" cy="38100"/>
          </a:xfrm>
          <a:custGeom>
            <a:avLst/>
            <a:gdLst/>
            <a:ahLst/>
            <a:cxnLst/>
            <a:rect l="l" t="t" r="r" b="b"/>
            <a:pathLst>
              <a:path w="1748789" h="38100" extrusionOk="0">
                <a:moveTo>
                  <a:pt x="1748399" y="37499"/>
                </a:moveTo>
                <a:lnTo>
                  <a:pt x="0" y="37499"/>
                </a:lnTo>
                <a:lnTo>
                  <a:pt x="0" y="0"/>
                </a:lnTo>
                <a:lnTo>
                  <a:pt x="1748399" y="0"/>
                </a:lnTo>
                <a:lnTo>
                  <a:pt x="1748399"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28" name="Google Shape;228;p28"/>
          <p:cNvSpPr txBox="1"/>
          <p:nvPr/>
        </p:nvSpPr>
        <p:spPr>
          <a:xfrm>
            <a:off x="1314624" y="1196962"/>
            <a:ext cx="2689800" cy="343200"/>
          </a:xfrm>
          <a:prstGeom prst="rect">
            <a:avLst/>
          </a:prstGeom>
          <a:noFill/>
          <a:ln>
            <a:noFill/>
          </a:ln>
        </p:spPr>
        <p:txBody>
          <a:bodyPr spcFirstLastPara="1" wrap="square" lIns="0" tIns="156825" rIns="0" bIns="0" anchor="t" anchorCtr="0">
            <a:spAutoFit/>
          </a:bodyPr>
          <a:lstStyle/>
          <a:p>
            <a:pPr marL="457200" marR="0" lvl="0" indent="0" algn="l" rtl="0">
              <a:lnSpc>
                <a:spcPct val="100000"/>
              </a:lnSpc>
              <a:spcBef>
                <a:spcPts val="1015"/>
              </a:spcBef>
              <a:spcAft>
                <a:spcPts val="0"/>
              </a:spcAft>
              <a:buNone/>
            </a:pPr>
            <a:endParaRPr sz="1200">
              <a:latin typeface="Verdana"/>
              <a:ea typeface="Verdana"/>
              <a:cs typeface="Verdana"/>
              <a:sym typeface="Verdana"/>
            </a:endParaRPr>
          </a:p>
        </p:txBody>
      </p:sp>
      <p:sp>
        <p:nvSpPr>
          <p:cNvPr id="229" name="Google Shape;229;p28"/>
          <p:cNvSpPr txBox="1"/>
          <p:nvPr/>
        </p:nvSpPr>
        <p:spPr>
          <a:xfrm>
            <a:off x="2336289" y="2324469"/>
            <a:ext cx="762000" cy="1668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endParaRPr sz="1000">
              <a:latin typeface="Verdana"/>
              <a:ea typeface="Verdana"/>
              <a:cs typeface="Verdana"/>
              <a:sym typeface="Verdana"/>
            </a:endParaRPr>
          </a:p>
        </p:txBody>
      </p:sp>
      <p:sp>
        <p:nvSpPr>
          <p:cNvPr id="230" name="Google Shape;230;p28"/>
          <p:cNvSpPr txBox="1"/>
          <p:nvPr/>
        </p:nvSpPr>
        <p:spPr>
          <a:xfrm>
            <a:off x="1314624" y="2634349"/>
            <a:ext cx="1797600" cy="166800"/>
          </a:xfrm>
          <a:prstGeom prst="rect">
            <a:avLst/>
          </a:prstGeom>
          <a:noFill/>
          <a:ln>
            <a:noFill/>
          </a:ln>
        </p:spPr>
        <p:txBody>
          <a:bodyPr spcFirstLastPara="1" wrap="square" lIns="0" tIns="12700" rIns="0" bIns="0" anchor="t" anchorCtr="0">
            <a:spAutoFit/>
          </a:bodyPr>
          <a:lstStyle/>
          <a:p>
            <a:pPr marL="457200" marR="0" lvl="0" indent="0" algn="l" rtl="0">
              <a:lnSpc>
                <a:spcPct val="100000"/>
              </a:lnSpc>
              <a:spcBef>
                <a:spcPts val="0"/>
              </a:spcBef>
              <a:spcAft>
                <a:spcPts val="0"/>
              </a:spcAft>
              <a:buNone/>
            </a:pPr>
            <a:endParaRPr sz="1000" b="0" i="0" u="none" strike="noStrike" cap="none">
              <a:latin typeface="Verdana"/>
              <a:ea typeface="Verdana"/>
              <a:cs typeface="Verdana"/>
              <a:sym typeface="Verdana"/>
            </a:endParaRPr>
          </a:p>
        </p:txBody>
      </p:sp>
      <p:sp>
        <p:nvSpPr>
          <p:cNvPr id="231" name="Google Shape;231;p28"/>
          <p:cNvSpPr txBox="1"/>
          <p:nvPr/>
        </p:nvSpPr>
        <p:spPr>
          <a:xfrm>
            <a:off x="769387" y="1321487"/>
            <a:ext cx="2220600" cy="1987800"/>
          </a:xfrm>
          <a:prstGeom prst="rect">
            <a:avLst/>
          </a:prstGeom>
          <a:noFill/>
          <a:ln>
            <a:noFill/>
          </a:ln>
        </p:spPr>
        <p:txBody>
          <a:bodyPr spcFirstLastPara="1" wrap="square" lIns="0" tIns="156825" rIns="0" bIns="0" anchor="t" anchorCtr="0">
            <a:spAutoFit/>
          </a:bodyPr>
          <a:lstStyle/>
          <a:p>
            <a:pPr marL="12700" marR="0" lvl="0" indent="0" algn="l" rtl="0">
              <a:lnSpc>
                <a:spcPct val="100000"/>
              </a:lnSpc>
              <a:spcBef>
                <a:spcPts val="0"/>
              </a:spcBef>
              <a:spcAft>
                <a:spcPts val="0"/>
              </a:spcAft>
              <a:buNone/>
            </a:pPr>
            <a:r>
              <a:rPr lang="en-US" sz="1800" b="1">
                <a:solidFill>
                  <a:srgbClr val="FF00FF"/>
                </a:solidFill>
                <a:latin typeface="Verdana"/>
                <a:ea typeface="Verdana"/>
                <a:cs typeface="Verdana"/>
                <a:sym typeface="Verdana"/>
              </a:rPr>
              <a:t>Financial Product</a:t>
            </a:r>
            <a:endParaRPr sz="1800">
              <a:solidFill>
                <a:srgbClr val="FF00FF"/>
              </a:solidFill>
              <a:latin typeface="Verdana"/>
              <a:ea typeface="Verdana"/>
              <a:cs typeface="Verdana"/>
              <a:sym typeface="Verdana"/>
            </a:endParaRPr>
          </a:p>
          <a:p>
            <a:pPr marL="12700" marR="0" lvl="0" indent="0" algn="l" rtl="0">
              <a:lnSpc>
                <a:spcPct val="100000"/>
              </a:lnSpc>
              <a:spcBef>
                <a:spcPts val="1005"/>
              </a:spcBef>
              <a:spcAft>
                <a:spcPts val="0"/>
              </a:spcAft>
              <a:buNone/>
            </a:pPr>
            <a:r>
              <a:rPr lang="en-US" sz="1600" b="1">
                <a:solidFill>
                  <a:srgbClr val="F9F9FF"/>
                </a:solidFill>
                <a:latin typeface="Verdana"/>
                <a:ea typeface="Verdana"/>
                <a:cs typeface="Verdana"/>
                <a:sym typeface="Verdana"/>
              </a:rPr>
              <a:t>SaaS</a:t>
            </a:r>
            <a:endParaRPr sz="1600">
              <a:latin typeface="Verdana"/>
              <a:ea typeface="Verdana"/>
              <a:cs typeface="Verdana"/>
              <a:sym typeface="Verdana"/>
            </a:endParaRPr>
          </a:p>
          <a:p>
            <a:pPr marL="469900" marR="0" lvl="0" indent="-313055" algn="l" rtl="0">
              <a:lnSpc>
                <a:spcPct val="100000"/>
              </a:lnSpc>
              <a:spcBef>
                <a:spcPts val="1019"/>
              </a:spcBef>
              <a:spcAft>
                <a:spcPts val="0"/>
              </a:spcAft>
              <a:buClr>
                <a:srgbClr val="F9F9FF"/>
              </a:buClr>
              <a:buSzPts val="1100"/>
              <a:buFont typeface="Tahoma"/>
              <a:buChar char="●"/>
            </a:pPr>
            <a:r>
              <a:rPr lang="en-US" sz="1100">
                <a:solidFill>
                  <a:srgbClr val="F9F9FF"/>
                </a:solidFill>
                <a:latin typeface="Verdana"/>
                <a:ea typeface="Verdana"/>
                <a:cs typeface="Verdana"/>
                <a:sym typeface="Verdana"/>
              </a:rPr>
              <a:t>Transaction Fee</a:t>
            </a:r>
            <a:endParaRPr sz="1100">
              <a:solidFill>
                <a:srgbClr val="F9F9FF"/>
              </a:solidFill>
              <a:latin typeface="Verdana"/>
              <a:ea typeface="Verdana"/>
              <a:cs typeface="Verdana"/>
              <a:sym typeface="Verdana"/>
            </a:endParaRPr>
          </a:p>
          <a:p>
            <a:pPr marL="469900" marR="0" lvl="0" indent="-313055" algn="l" rtl="0">
              <a:lnSpc>
                <a:spcPct val="100000"/>
              </a:lnSpc>
              <a:spcBef>
                <a:spcPts val="1019"/>
              </a:spcBef>
              <a:spcAft>
                <a:spcPts val="0"/>
              </a:spcAft>
              <a:buClr>
                <a:srgbClr val="F9F9FF"/>
              </a:buClr>
              <a:buSzPts val="1100"/>
              <a:buFont typeface="Verdana"/>
              <a:buChar char="●"/>
            </a:pPr>
            <a:r>
              <a:rPr lang="en-US" sz="1100">
                <a:solidFill>
                  <a:srgbClr val="F9F9FF"/>
                </a:solidFill>
                <a:latin typeface="Verdana"/>
                <a:ea typeface="Verdana"/>
                <a:cs typeface="Verdana"/>
                <a:sym typeface="Verdana"/>
              </a:rPr>
              <a:t>Licencing Fee</a:t>
            </a:r>
            <a:endParaRPr sz="1100">
              <a:solidFill>
                <a:srgbClr val="F9F9FF"/>
              </a:solidFill>
              <a:latin typeface="Verdana"/>
              <a:ea typeface="Verdana"/>
              <a:cs typeface="Verdana"/>
              <a:sym typeface="Verdana"/>
            </a:endParaRPr>
          </a:p>
          <a:p>
            <a:pPr marL="469900" marR="0" lvl="0" indent="-313055" algn="l" rtl="0">
              <a:lnSpc>
                <a:spcPct val="100000"/>
              </a:lnSpc>
              <a:spcBef>
                <a:spcPts val="1019"/>
              </a:spcBef>
              <a:spcAft>
                <a:spcPts val="0"/>
              </a:spcAft>
              <a:buClr>
                <a:srgbClr val="F9F9FF"/>
              </a:buClr>
              <a:buSzPts val="1100"/>
              <a:buFont typeface="Verdana"/>
              <a:buChar char="●"/>
            </a:pPr>
            <a:r>
              <a:rPr lang="en-US" sz="1100">
                <a:solidFill>
                  <a:srgbClr val="F9F9FF"/>
                </a:solidFill>
                <a:latin typeface="Verdana"/>
                <a:ea typeface="Verdana"/>
                <a:cs typeface="Verdana"/>
                <a:sym typeface="Verdana"/>
              </a:rPr>
              <a:t>Support Fee</a:t>
            </a:r>
            <a:endParaRPr sz="1100">
              <a:solidFill>
                <a:srgbClr val="F9F9FF"/>
              </a:solidFill>
              <a:latin typeface="Verdana"/>
              <a:ea typeface="Verdana"/>
              <a:cs typeface="Verdana"/>
              <a:sym typeface="Verdana"/>
            </a:endParaRPr>
          </a:p>
        </p:txBody>
      </p:sp>
      <p:pic>
        <p:nvPicPr>
          <p:cNvPr id="232" name="Google Shape;232;p28"/>
          <p:cNvPicPr preferRelativeResize="0"/>
          <p:nvPr/>
        </p:nvPicPr>
        <p:blipFill>
          <a:blip r:embed="rId3">
            <a:alphaModFix/>
          </a:blip>
          <a:stretch>
            <a:fillRect/>
          </a:stretch>
        </p:blipFill>
        <p:spPr>
          <a:xfrm>
            <a:off x="4156824" y="906500"/>
            <a:ext cx="3798571" cy="380450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29"/>
          <p:cNvSpPr txBox="1">
            <a:spLocks noGrp="1"/>
          </p:cNvSpPr>
          <p:nvPr>
            <p:ph type="title"/>
          </p:nvPr>
        </p:nvSpPr>
        <p:spPr>
          <a:xfrm>
            <a:off x="2824627" y="294800"/>
            <a:ext cx="3973800" cy="459300"/>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900"/>
              <a:t>FUTURE SCOPE</a:t>
            </a:r>
            <a:endParaRPr sz="2900"/>
          </a:p>
        </p:txBody>
      </p:sp>
      <p:sp>
        <p:nvSpPr>
          <p:cNvPr id="238" name="Google Shape;238;p29"/>
          <p:cNvSpPr/>
          <p:nvPr/>
        </p:nvSpPr>
        <p:spPr>
          <a:xfrm>
            <a:off x="3697805" y="4863407"/>
            <a:ext cx="1748789" cy="38100"/>
          </a:xfrm>
          <a:custGeom>
            <a:avLst/>
            <a:gdLst/>
            <a:ahLst/>
            <a:cxnLst/>
            <a:rect l="l" t="t" r="r" b="b"/>
            <a:pathLst>
              <a:path w="1748789" h="38100" extrusionOk="0">
                <a:moveTo>
                  <a:pt x="1748399" y="37499"/>
                </a:moveTo>
                <a:lnTo>
                  <a:pt x="0" y="37499"/>
                </a:lnTo>
                <a:lnTo>
                  <a:pt x="0" y="0"/>
                </a:lnTo>
                <a:lnTo>
                  <a:pt x="1748399" y="0"/>
                </a:lnTo>
                <a:lnTo>
                  <a:pt x="1748399"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39" name="Google Shape;239;p29"/>
          <p:cNvSpPr txBox="1"/>
          <p:nvPr/>
        </p:nvSpPr>
        <p:spPr>
          <a:xfrm>
            <a:off x="1314624" y="1196962"/>
            <a:ext cx="2689800" cy="343200"/>
          </a:xfrm>
          <a:prstGeom prst="rect">
            <a:avLst/>
          </a:prstGeom>
          <a:noFill/>
          <a:ln>
            <a:noFill/>
          </a:ln>
        </p:spPr>
        <p:txBody>
          <a:bodyPr spcFirstLastPara="1" wrap="square" lIns="0" tIns="156825" rIns="0" bIns="0" anchor="t" anchorCtr="0">
            <a:spAutoFit/>
          </a:bodyPr>
          <a:lstStyle/>
          <a:p>
            <a:pPr marL="457200" marR="0" lvl="0" indent="0" algn="l" rtl="0">
              <a:lnSpc>
                <a:spcPct val="100000"/>
              </a:lnSpc>
              <a:spcBef>
                <a:spcPts val="1015"/>
              </a:spcBef>
              <a:spcAft>
                <a:spcPts val="0"/>
              </a:spcAft>
              <a:buNone/>
            </a:pPr>
            <a:endParaRPr sz="1200">
              <a:latin typeface="Verdana"/>
              <a:ea typeface="Verdana"/>
              <a:cs typeface="Verdana"/>
              <a:sym typeface="Verdana"/>
            </a:endParaRPr>
          </a:p>
        </p:txBody>
      </p:sp>
      <p:sp>
        <p:nvSpPr>
          <p:cNvPr id="240" name="Google Shape;240;p29"/>
          <p:cNvSpPr txBox="1"/>
          <p:nvPr/>
        </p:nvSpPr>
        <p:spPr>
          <a:xfrm>
            <a:off x="2336289" y="2324469"/>
            <a:ext cx="762000" cy="1668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endParaRPr sz="1000">
              <a:latin typeface="Verdana"/>
              <a:ea typeface="Verdana"/>
              <a:cs typeface="Verdana"/>
              <a:sym typeface="Verdana"/>
            </a:endParaRPr>
          </a:p>
        </p:txBody>
      </p:sp>
      <p:sp>
        <p:nvSpPr>
          <p:cNvPr id="241" name="Google Shape;241;p29"/>
          <p:cNvSpPr txBox="1"/>
          <p:nvPr/>
        </p:nvSpPr>
        <p:spPr>
          <a:xfrm>
            <a:off x="1314624" y="2634349"/>
            <a:ext cx="1797600" cy="166800"/>
          </a:xfrm>
          <a:prstGeom prst="rect">
            <a:avLst/>
          </a:prstGeom>
          <a:noFill/>
          <a:ln>
            <a:noFill/>
          </a:ln>
        </p:spPr>
        <p:txBody>
          <a:bodyPr spcFirstLastPara="1" wrap="square" lIns="0" tIns="12700" rIns="0" bIns="0" anchor="t" anchorCtr="0">
            <a:spAutoFit/>
          </a:bodyPr>
          <a:lstStyle/>
          <a:p>
            <a:pPr marL="457200" marR="0" lvl="0" indent="0" algn="l" rtl="0">
              <a:lnSpc>
                <a:spcPct val="100000"/>
              </a:lnSpc>
              <a:spcBef>
                <a:spcPts val="0"/>
              </a:spcBef>
              <a:spcAft>
                <a:spcPts val="0"/>
              </a:spcAft>
              <a:buNone/>
            </a:pPr>
            <a:endParaRPr sz="1000" b="0" i="0" u="none" strike="noStrike" cap="none">
              <a:latin typeface="Verdana"/>
              <a:ea typeface="Verdana"/>
              <a:cs typeface="Verdana"/>
              <a:sym typeface="Verdana"/>
            </a:endParaRPr>
          </a:p>
        </p:txBody>
      </p:sp>
      <p:sp>
        <p:nvSpPr>
          <p:cNvPr id="242" name="Google Shape;242;p29"/>
          <p:cNvSpPr txBox="1"/>
          <p:nvPr/>
        </p:nvSpPr>
        <p:spPr>
          <a:xfrm>
            <a:off x="1983025" y="1321475"/>
            <a:ext cx="5491200" cy="1674300"/>
          </a:xfrm>
          <a:prstGeom prst="rect">
            <a:avLst/>
          </a:prstGeom>
          <a:noFill/>
          <a:ln>
            <a:noFill/>
          </a:ln>
        </p:spPr>
        <p:txBody>
          <a:bodyPr spcFirstLastPara="1" wrap="square" lIns="0" tIns="156825" rIns="0" bIns="0" anchor="t" anchorCtr="0">
            <a:spAutoFit/>
          </a:bodyPr>
          <a:lstStyle/>
          <a:p>
            <a:pPr marL="12700" marR="0" lvl="0" indent="0" algn="l" rtl="0">
              <a:lnSpc>
                <a:spcPct val="100000"/>
              </a:lnSpc>
              <a:spcBef>
                <a:spcPts val="0"/>
              </a:spcBef>
              <a:spcAft>
                <a:spcPts val="0"/>
              </a:spcAft>
              <a:buNone/>
            </a:pPr>
            <a:r>
              <a:rPr lang="en-US" sz="1800" b="1">
                <a:solidFill>
                  <a:srgbClr val="FF00FF"/>
                </a:solidFill>
                <a:latin typeface="Verdana"/>
                <a:ea typeface="Verdana"/>
                <a:cs typeface="Verdana"/>
                <a:sym typeface="Verdana"/>
              </a:rPr>
              <a:t>Integrations</a:t>
            </a:r>
            <a:endParaRPr sz="1800">
              <a:solidFill>
                <a:srgbClr val="FF00FF"/>
              </a:solidFill>
              <a:latin typeface="Verdana"/>
              <a:ea typeface="Verdana"/>
              <a:cs typeface="Verdana"/>
              <a:sym typeface="Verdana"/>
            </a:endParaRPr>
          </a:p>
          <a:p>
            <a:pPr marL="469900" marR="0" lvl="0" indent="-313055" algn="l" rtl="0">
              <a:lnSpc>
                <a:spcPct val="100000"/>
              </a:lnSpc>
              <a:spcBef>
                <a:spcPts val="1019"/>
              </a:spcBef>
              <a:spcAft>
                <a:spcPts val="0"/>
              </a:spcAft>
              <a:buClr>
                <a:srgbClr val="F9F9FF"/>
              </a:buClr>
              <a:buSzPts val="1100"/>
              <a:buFont typeface="Tahoma"/>
              <a:buChar char="●"/>
            </a:pPr>
            <a:r>
              <a:rPr lang="en-US" sz="1100">
                <a:solidFill>
                  <a:srgbClr val="F9F9FF"/>
                </a:solidFill>
                <a:latin typeface="Verdana"/>
                <a:ea typeface="Verdana"/>
                <a:cs typeface="Verdana"/>
                <a:sym typeface="Verdana"/>
              </a:rPr>
              <a:t>SAP -&gt; FSCM (Financial Supply Chain Management)&gt;BCM (Bank Communication Management)</a:t>
            </a:r>
            <a:endParaRPr sz="1100">
              <a:solidFill>
                <a:srgbClr val="F9F9FF"/>
              </a:solidFill>
              <a:latin typeface="Verdana"/>
              <a:ea typeface="Verdana"/>
              <a:cs typeface="Verdana"/>
              <a:sym typeface="Verdana"/>
            </a:endParaRPr>
          </a:p>
          <a:p>
            <a:pPr marL="469900" marR="0" lvl="0" indent="-313055" algn="l" rtl="0">
              <a:lnSpc>
                <a:spcPct val="100000"/>
              </a:lnSpc>
              <a:spcBef>
                <a:spcPts val="1019"/>
              </a:spcBef>
              <a:spcAft>
                <a:spcPts val="0"/>
              </a:spcAft>
              <a:buClr>
                <a:srgbClr val="F9F9FF"/>
              </a:buClr>
              <a:buSzPts val="1100"/>
              <a:buFont typeface="Verdana"/>
              <a:buChar char="●"/>
            </a:pPr>
            <a:r>
              <a:rPr lang="en-US" sz="1100">
                <a:solidFill>
                  <a:srgbClr val="F9F9FF"/>
                </a:solidFill>
                <a:latin typeface="Verdana"/>
                <a:ea typeface="Verdana"/>
                <a:cs typeface="Verdana"/>
                <a:sym typeface="Verdana"/>
              </a:rPr>
              <a:t>Efficiency Enhancement</a:t>
            </a:r>
            <a:endParaRPr sz="1100">
              <a:solidFill>
                <a:srgbClr val="F9F9FF"/>
              </a:solidFill>
              <a:latin typeface="Verdana"/>
              <a:ea typeface="Verdana"/>
              <a:cs typeface="Verdana"/>
              <a:sym typeface="Verdana"/>
            </a:endParaRPr>
          </a:p>
          <a:p>
            <a:pPr marL="469900" marR="0" lvl="0" indent="-313055" algn="l" rtl="0">
              <a:lnSpc>
                <a:spcPct val="100000"/>
              </a:lnSpc>
              <a:spcBef>
                <a:spcPts val="1019"/>
              </a:spcBef>
              <a:spcAft>
                <a:spcPts val="0"/>
              </a:spcAft>
              <a:buClr>
                <a:srgbClr val="F9F9FF"/>
              </a:buClr>
              <a:buSzPts val="1100"/>
              <a:buFont typeface="Verdana"/>
              <a:buChar char="●"/>
            </a:pPr>
            <a:r>
              <a:rPr lang="en-US" sz="1100">
                <a:solidFill>
                  <a:srgbClr val="F9F9FF"/>
                </a:solidFill>
                <a:latin typeface="Verdana"/>
                <a:ea typeface="Verdana"/>
                <a:cs typeface="Verdana"/>
                <a:sym typeface="Verdana"/>
              </a:rPr>
              <a:t>Integration with Digital Channels - Offer customers the convenience of initiating cheque deposits remotely through mobile or online platforms.</a:t>
            </a:r>
            <a:endParaRPr sz="1100">
              <a:solidFill>
                <a:srgbClr val="F9F9FF"/>
              </a:solidFill>
              <a:latin typeface="Verdana"/>
              <a:ea typeface="Verdana"/>
              <a:cs typeface="Verdana"/>
              <a:sym typeface="Verdana"/>
            </a:endParaRPr>
          </a:p>
        </p:txBody>
      </p:sp>
      <p:pic>
        <p:nvPicPr>
          <p:cNvPr id="243" name="Google Shape;243;p29"/>
          <p:cNvPicPr preferRelativeResize="0"/>
          <p:nvPr/>
        </p:nvPicPr>
        <p:blipFill>
          <a:blip r:embed="rId3">
            <a:alphaModFix/>
          </a:blip>
          <a:stretch>
            <a:fillRect/>
          </a:stretch>
        </p:blipFill>
        <p:spPr>
          <a:xfrm>
            <a:off x="159450" y="3069025"/>
            <a:ext cx="2065400" cy="1922075"/>
          </a:xfrm>
          <a:prstGeom prst="rect">
            <a:avLst/>
          </a:prstGeom>
          <a:noFill/>
          <a:ln>
            <a:noFill/>
          </a:ln>
        </p:spPr>
      </p:pic>
      <p:pic>
        <p:nvPicPr>
          <p:cNvPr id="244" name="Google Shape;244;p29"/>
          <p:cNvPicPr preferRelativeResize="0"/>
          <p:nvPr/>
        </p:nvPicPr>
        <p:blipFill>
          <a:blip r:embed="rId4">
            <a:alphaModFix/>
          </a:blip>
          <a:stretch>
            <a:fillRect/>
          </a:stretch>
        </p:blipFill>
        <p:spPr>
          <a:xfrm>
            <a:off x="7184922" y="652950"/>
            <a:ext cx="1512100" cy="916200"/>
          </a:xfrm>
          <a:prstGeom prst="rect">
            <a:avLst/>
          </a:prstGeom>
          <a:noFill/>
          <a:ln>
            <a:noFill/>
          </a:ln>
        </p:spPr>
      </p:pic>
      <p:pic>
        <p:nvPicPr>
          <p:cNvPr id="245" name="Google Shape;245;p29"/>
          <p:cNvPicPr preferRelativeResize="0"/>
          <p:nvPr/>
        </p:nvPicPr>
        <p:blipFill>
          <a:blip r:embed="rId5">
            <a:alphaModFix/>
          </a:blip>
          <a:stretch>
            <a:fillRect/>
          </a:stretch>
        </p:blipFill>
        <p:spPr>
          <a:xfrm>
            <a:off x="5598994" y="3148175"/>
            <a:ext cx="3041575" cy="18429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0"/>
          <p:cNvSpPr txBox="1"/>
          <p:nvPr/>
        </p:nvSpPr>
        <p:spPr>
          <a:xfrm>
            <a:off x="793550" y="1877491"/>
            <a:ext cx="2485500" cy="10596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3400" b="1">
                <a:solidFill>
                  <a:srgbClr val="FFFFFF"/>
                </a:solidFill>
                <a:latin typeface="Verdana"/>
                <a:ea typeface="Verdana"/>
                <a:cs typeface="Verdana"/>
                <a:sym typeface="Verdana"/>
              </a:rPr>
              <a:t>Thank You!</a:t>
            </a:r>
            <a:endParaRPr sz="3400">
              <a:latin typeface="Verdana"/>
              <a:ea typeface="Verdana"/>
              <a:cs typeface="Verdana"/>
              <a:sym typeface="Verdana"/>
            </a:endParaRPr>
          </a:p>
        </p:txBody>
      </p:sp>
      <p:sp>
        <p:nvSpPr>
          <p:cNvPr id="251" name="Google Shape;251;p30"/>
          <p:cNvSpPr/>
          <p:nvPr/>
        </p:nvSpPr>
        <p:spPr>
          <a:xfrm>
            <a:off x="793556" y="2927156"/>
            <a:ext cx="1748789" cy="38100"/>
          </a:xfrm>
          <a:custGeom>
            <a:avLst/>
            <a:gdLst/>
            <a:ahLst/>
            <a:cxnLst/>
            <a:rect l="l" t="t" r="r" b="b"/>
            <a:pathLst>
              <a:path w="1748789" h="38100" extrusionOk="0">
                <a:moveTo>
                  <a:pt x="1748399" y="37499"/>
                </a:moveTo>
                <a:lnTo>
                  <a:pt x="0" y="37499"/>
                </a:lnTo>
                <a:lnTo>
                  <a:pt x="0" y="0"/>
                </a:lnTo>
                <a:lnTo>
                  <a:pt x="1748399" y="0"/>
                </a:lnTo>
                <a:lnTo>
                  <a:pt x="1748399"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252" name="Google Shape;252;p30"/>
          <p:cNvSpPr txBox="1"/>
          <p:nvPr/>
        </p:nvSpPr>
        <p:spPr>
          <a:xfrm>
            <a:off x="864058" y="2927159"/>
            <a:ext cx="1525200" cy="1974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endParaRPr sz="1200">
              <a:latin typeface="Verdana"/>
              <a:ea typeface="Verdana"/>
              <a:cs typeface="Verdana"/>
              <a:sym typeface="Verdana"/>
            </a:endParaRPr>
          </a:p>
        </p:txBody>
      </p:sp>
      <p:sp>
        <p:nvSpPr>
          <p:cNvPr id="253" name="Google Shape;253;p30"/>
          <p:cNvSpPr txBox="1"/>
          <p:nvPr/>
        </p:nvSpPr>
        <p:spPr>
          <a:xfrm>
            <a:off x="793550" y="3124550"/>
            <a:ext cx="2300100" cy="3207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000" b="1">
                <a:solidFill>
                  <a:srgbClr val="FFFFFF"/>
                </a:solidFill>
                <a:latin typeface="Verdana"/>
                <a:ea typeface="Verdana"/>
                <a:cs typeface="Verdana"/>
                <a:sym typeface="Verdana"/>
              </a:rPr>
              <a:t>Team Equators</a:t>
            </a:r>
            <a:endParaRPr sz="2000">
              <a:latin typeface="Verdana"/>
              <a:ea typeface="Verdana"/>
              <a:cs typeface="Verdana"/>
              <a:sym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9"/>
          <p:cNvSpPr txBox="1">
            <a:spLocks noGrp="1"/>
          </p:cNvSpPr>
          <p:nvPr>
            <p:ph type="title"/>
          </p:nvPr>
        </p:nvSpPr>
        <p:spPr>
          <a:xfrm>
            <a:off x="2786570" y="329975"/>
            <a:ext cx="4477800" cy="474600"/>
          </a:xfrm>
          <a:prstGeom prst="rect">
            <a:avLst/>
          </a:prstGeom>
          <a:noFill/>
          <a:ln>
            <a:noFill/>
          </a:ln>
        </p:spPr>
        <p:txBody>
          <a:bodyPr spcFirstLastPara="1" wrap="square" lIns="0" tIns="12700" rIns="0" bIns="0" anchor="t" anchorCtr="0">
            <a:spAutoFit/>
          </a:bodyPr>
          <a:lstStyle/>
          <a:p>
            <a:pPr marL="0" lvl="0" indent="0" algn="l" rtl="0">
              <a:lnSpc>
                <a:spcPct val="100000"/>
              </a:lnSpc>
              <a:spcBef>
                <a:spcPts val="0"/>
              </a:spcBef>
              <a:spcAft>
                <a:spcPts val="0"/>
              </a:spcAft>
              <a:buNone/>
            </a:pPr>
            <a:r>
              <a:rPr lang="en-US"/>
              <a:t>Existing Solution</a:t>
            </a:r>
            <a:endParaRPr/>
          </a:p>
        </p:txBody>
      </p:sp>
      <p:sp>
        <p:nvSpPr>
          <p:cNvPr id="62" name="Google Shape;62;p9"/>
          <p:cNvSpPr txBox="1"/>
          <p:nvPr/>
        </p:nvSpPr>
        <p:spPr>
          <a:xfrm>
            <a:off x="577175" y="1701871"/>
            <a:ext cx="2664600" cy="259200"/>
          </a:xfrm>
          <a:prstGeom prst="rect">
            <a:avLst/>
          </a:prstGeom>
          <a:noFill/>
          <a:ln>
            <a:noFill/>
          </a:ln>
        </p:spPr>
        <p:txBody>
          <a:bodyPr spcFirstLastPara="1" wrap="square" lIns="0" tIns="12700" rIns="0" bIns="0" anchor="t" anchorCtr="0">
            <a:spAutoFit/>
          </a:bodyPr>
          <a:lstStyle/>
          <a:p>
            <a:pPr marL="12700" marR="5080" lvl="0" indent="0" algn="l" rtl="0">
              <a:lnSpc>
                <a:spcPct val="114999"/>
              </a:lnSpc>
              <a:spcBef>
                <a:spcPts val="0"/>
              </a:spcBef>
              <a:spcAft>
                <a:spcPts val="0"/>
              </a:spcAft>
              <a:buNone/>
            </a:pPr>
            <a:endParaRPr sz="1600">
              <a:latin typeface="Verdana"/>
              <a:ea typeface="Verdana"/>
              <a:cs typeface="Verdana"/>
              <a:sym typeface="Verdana"/>
            </a:endParaRPr>
          </a:p>
        </p:txBody>
      </p:sp>
      <p:sp>
        <p:nvSpPr>
          <p:cNvPr id="63" name="Google Shape;63;p9"/>
          <p:cNvSpPr txBox="1"/>
          <p:nvPr/>
        </p:nvSpPr>
        <p:spPr>
          <a:xfrm>
            <a:off x="4722662" y="3887401"/>
            <a:ext cx="1791900" cy="1974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endParaRPr sz="1200">
              <a:latin typeface="Verdana"/>
              <a:ea typeface="Verdana"/>
              <a:cs typeface="Verdana"/>
              <a:sym typeface="Verdana"/>
            </a:endParaRPr>
          </a:p>
        </p:txBody>
      </p:sp>
      <p:pic>
        <p:nvPicPr>
          <p:cNvPr id="64" name="Google Shape;64;p9"/>
          <p:cNvPicPr preferRelativeResize="0"/>
          <p:nvPr/>
        </p:nvPicPr>
        <p:blipFill>
          <a:blip r:embed="rId3">
            <a:alphaModFix/>
          </a:blip>
          <a:stretch>
            <a:fillRect/>
          </a:stretch>
        </p:blipFill>
        <p:spPr>
          <a:xfrm>
            <a:off x="1098187" y="1133175"/>
            <a:ext cx="6947627" cy="3438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0"/>
          <p:cNvSpPr txBox="1"/>
          <p:nvPr/>
        </p:nvSpPr>
        <p:spPr>
          <a:xfrm>
            <a:off x="804400" y="2110825"/>
            <a:ext cx="2351700" cy="4437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800" b="1">
                <a:solidFill>
                  <a:srgbClr val="FFFFFF"/>
                </a:solidFill>
                <a:latin typeface="Tahoma"/>
                <a:ea typeface="Tahoma"/>
                <a:cs typeface="Tahoma"/>
                <a:sym typeface="Tahoma"/>
              </a:rPr>
              <a:t>PROBLEM </a:t>
            </a:r>
            <a:r>
              <a:rPr lang="en-US" sz="2800" b="1">
                <a:solidFill>
                  <a:srgbClr val="FF00FF"/>
                </a:solidFill>
                <a:latin typeface="Tahoma"/>
                <a:ea typeface="Tahoma"/>
                <a:cs typeface="Tahoma"/>
                <a:sym typeface="Tahoma"/>
              </a:rPr>
              <a:t>I</a:t>
            </a:r>
            <a:endParaRPr sz="2800">
              <a:solidFill>
                <a:srgbClr val="FF00FF"/>
              </a:solidFill>
              <a:latin typeface="Tahoma"/>
              <a:ea typeface="Tahoma"/>
              <a:cs typeface="Tahoma"/>
              <a:sym typeface="Tahoma"/>
            </a:endParaRPr>
          </a:p>
        </p:txBody>
      </p:sp>
      <p:sp>
        <p:nvSpPr>
          <p:cNvPr id="70" name="Google Shape;70;p10"/>
          <p:cNvSpPr/>
          <p:nvPr/>
        </p:nvSpPr>
        <p:spPr>
          <a:xfrm>
            <a:off x="843701" y="2552699"/>
            <a:ext cx="2011107" cy="3429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rgbClr val="FF00FF"/>
              </a:solidFill>
            </a:endParaRPr>
          </a:p>
        </p:txBody>
      </p:sp>
      <p:sp>
        <p:nvSpPr>
          <p:cNvPr id="71" name="Google Shape;71;p10"/>
          <p:cNvSpPr txBox="1">
            <a:spLocks noGrp="1"/>
          </p:cNvSpPr>
          <p:nvPr>
            <p:ph type="title"/>
          </p:nvPr>
        </p:nvSpPr>
        <p:spPr>
          <a:xfrm>
            <a:off x="3799424" y="225663"/>
            <a:ext cx="3628500" cy="536100"/>
          </a:xfrm>
          <a:prstGeom prst="rect">
            <a:avLst/>
          </a:prstGeom>
          <a:noFill/>
          <a:ln>
            <a:noFill/>
          </a:ln>
        </p:spPr>
        <p:txBody>
          <a:bodyPr spcFirstLastPara="1" wrap="square" lIns="0" tIns="12700" rIns="0" bIns="0" anchor="t" anchorCtr="0">
            <a:spAutoFit/>
          </a:bodyPr>
          <a:lstStyle/>
          <a:p>
            <a:pPr marL="0" lvl="0" indent="0" algn="l" rtl="0">
              <a:lnSpc>
                <a:spcPct val="100000"/>
              </a:lnSpc>
              <a:spcBef>
                <a:spcPts val="0"/>
              </a:spcBef>
              <a:spcAft>
                <a:spcPts val="0"/>
              </a:spcAft>
              <a:buNone/>
            </a:pPr>
            <a:r>
              <a:rPr lang="en-US" sz="1700">
                <a:solidFill>
                  <a:srgbClr val="FF00FF"/>
                </a:solidFill>
              </a:rPr>
              <a:t>Manual Verification Processes</a:t>
            </a:r>
            <a:endParaRPr sz="1700">
              <a:solidFill>
                <a:srgbClr val="FF00FF"/>
              </a:solidFill>
            </a:endParaRPr>
          </a:p>
        </p:txBody>
      </p:sp>
      <p:sp>
        <p:nvSpPr>
          <p:cNvPr id="72" name="Google Shape;72;p10"/>
          <p:cNvSpPr txBox="1"/>
          <p:nvPr/>
        </p:nvSpPr>
        <p:spPr>
          <a:xfrm>
            <a:off x="3847762" y="884879"/>
            <a:ext cx="4311000" cy="4746000"/>
          </a:xfrm>
          <a:prstGeom prst="rect">
            <a:avLst/>
          </a:prstGeom>
          <a:noFill/>
          <a:ln>
            <a:noFill/>
          </a:ln>
        </p:spPr>
        <p:txBody>
          <a:bodyPr spcFirstLastPara="1" wrap="square" lIns="0" tIns="12700" rIns="0" bIns="0" anchor="t" anchorCtr="0">
            <a:spAutoFit/>
          </a:bodyPr>
          <a:lstStyle/>
          <a:p>
            <a:pPr marL="457200" marR="5080" lvl="0" indent="-323850" algn="l" rtl="0">
              <a:lnSpc>
                <a:spcPct val="130000"/>
              </a:lnSpc>
              <a:spcBef>
                <a:spcPts val="0"/>
              </a:spcBef>
              <a:spcAft>
                <a:spcPts val="0"/>
              </a:spcAft>
              <a:buClr>
                <a:srgbClr val="FFFFFF"/>
              </a:buClr>
              <a:buSzPts val="1500"/>
              <a:buFont typeface="Tahoma"/>
              <a:buChar char="●"/>
            </a:pPr>
            <a:r>
              <a:rPr lang="en-US" sz="1500">
                <a:solidFill>
                  <a:srgbClr val="FFFFFF"/>
                </a:solidFill>
                <a:latin typeface="Verdana"/>
                <a:ea typeface="Verdana"/>
                <a:cs typeface="Verdana"/>
                <a:sym typeface="Verdana"/>
              </a:rPr>
              <a:t>The current cheque clearing process involves many manual steps, such as signature verification and technical checks.</a:t>
            </a:r>
            <a:endParaRPr sz="1500">
              <a:solidFill>
                <a:srgbClr val="FFFFFF"/>
              </a:solidFill>
              <a:latin typeface="Verdana"/>
              <a:ea typeface="Verdana"/>
              <a:cs typeface="Verdana"/>
              <a:sym typeface="Verdana"/>
            </a:endParaRPr>
          </a:p>
          <a:p>
            <a:pPr marL="457200" marR="5080" lvl="0" indent="-323850" algn="l" rtl="0">
              <a:lnSpc>
                <a:spcPct val="130000"/>
              </a:lnSpc>
              <a:spcBef>
                <a:spcPts val="0"/>
              </a:spcBef>
              <a:spcAft>
                <a:spcPts val="0"/>
              </a:spcAft>
              <a:buClr>
                <a:srgbClr val="FFFFFF"/>
              </a:buClr>
              <a:buSzPts val="1500"/>
              <a:buFont typeface="Tahoma"/>
              <a:buChar char="●"/>
            </a:pPr>
            <a:r>
              <a:rPr lang="en-US" sz="1500">
                <a:solidFill>
                  <a:srgbClr val="FFFFFF"/>
                </a:solidFill>
                <a:latin typeface="Verdana"/>
                <a:ea typeface="Verdana"/>
                <a:cs typeface="Verdana"/>
                <a:sym typeface="Verdana"/>
              </a:rPr>
              <a:t>These manual processes require high human capital deployment and are time-consuming.</a:t>
            </a:r>
            <a:endParaRPr sz="1500">
              <a:solidFill>
                <a:srgbClr val="FFFFFF"/>
              </a:solidFill>
              <a:latin typeface="Verdana"/>
              <a:ea typeface="Verdana"/>
              <a:cs typeface="Verdana"/>
              <a:sym typeface="Verdana"/>
            </a:endParaRPr>
          </a:p>
          <a:p>
            <a:pPr marL="457200" marR="5080" lvl="0" indent="-323850" algn="l" rtl="0">
              <a:lnSpc>
                <a:spcPct val="130000"/>
              </a:lnSpc>
              <a:spcBef>
                <a:spcPts val="0"/>
              </a:spcBef>
              <a:spcAft>
                <a:spcPts val="0"/>
              </a:spcAft>
              <a:buClr>
                <a:srgbClr val="FFFFFF"/>
              </a:buClr>
              <a:buSzPts val="1500"/>
              <a:buFont typeface="Tahoma"/>
              <a:buChar char="●"/>
            </a:pPr>
            <a:r>
              <a:rPr lang="en-US" sz="1500">
                <a:solidFill>
                  <a:srgbClr val="FFFFFF"/>
                </a:solidFill>
                <a:latin typeface="Verdana"/>
                <a:ea typeface="Verdana"/>
                <a:cs typeface="Verdana"/>
                <a:sym typeface="Verdana"/>
              </a:rPr>
              <a:t>Manual verification processes can lead to errors, delays, and increased operational costs for banks.</a:t>
            </a:r>
            <a:endParaRPr sz="1500">
              <a:solidFill>
                <a:srgbClr val="FFFFFF"/>
              </a:solidFill>
              <a:latin typeface="Verdana"/>
              <a:ea typeface="Verdana"/>
              <a:cs typeface="Verdana"/>
              <a:sym typeface="Verdana"/>
            </a:endParaRPr>
          </a:p>
          <a:p>
            <a:pPr marL="457200" marR="5080" lvl="0" indent="-323850" algn="l" rtl="0">
              <a:lnSpc>
                <a:spcPct val="130000"/>
              </a:lnSpc>
              <a:spcBef>
                <a:spcPts val="0"/>
              </a:spcBef>
              <a:spcAft>
                <a:spcPts val="0"/>
              </a:spcAft>
              <a:buClr>
                <a:srgbClr val="FFFFFF"/>
              </a:buClr>
              <a:buSzPts val="1500"/>
              <a:buFont typeface="Tahoma"/>
              <a:buChar char="●"/>
            </a:pPr>
            <a:r>
              <a:rPr lang="en-US" sz="1500">
                <a:solidFill>
                  <a:srgbClr val="FFFFFF"/>
                </a:solidFill>
                <a:latin typeface="Verdana"/>
                <a:ea typeface="Verdana"/>
                <a:cs typeface="Verdana"/>
                <a:sym typeface="Verdana"/>
              </a:rPr>
              <a:t>Banks need a more efficient and automated solution to streamline the cheque clearing process and reduce reliance on manual intervention.</a:t>
            </a:r>
            <a:endParaRPr sz="1500">
              <a:solidFill>
                <a:srgbClr val="FFFFFF"/>
              </a:solidFill>
              <a:latin typeface="Verdana"/>
              <a:ea typeface="Verdana"/>
              <a:cs typeface="Verdana"/>
              <a:sym typeface="Verdana"/>
            </a:endParaRPr>
          </a:p>
          <a:p>
            <a:pPr marL="457200" marR="5080" lvl="0" indent="0" algn="l" rtl="0">
              <a:lnSpc>
                <a:spcPct val="130000"/>
              </a:lnSpc>
              <a:spcBef>
                <a:spcPts val="0"/>
              </a:spcBef>
              <a:spcAft>
                <a:spcPts val="0"/>
              </a:spcAft>
              <a:buNone/>
            </a:pPr>
            <a:endParaRPr sz="1500">
              <a:solidFill>
                <a:srgbClr val="FFFFFF"/>
              </a:solidFill>
              <a:latin typeface="Verdana"/>
              <a:ea typeface="Verdana"/>
              <a:cs typeface="Verdana"/>
              <a:sym typeface="Verdana"/>
            </a:endParaRPr>
          </a:p>
          <a:p>
            <a:pPr marL="457200" marR="5080" lvl="0" indent="0" algn="l" rtl="0">
              <a:lnSpc>
                <a:spcPct val="130000"/>
              </a:lnSpc>
              <a:spcBef>
                <a:spcPts val="0"/>
              </a:spcBef>
              <a:spcAft>
                <a:spcPts val="0"/>
              </a:spcAft>
              <a:buNone/>
            </a:pPr>
            <a:endParaRPr sz="1500">
              <a:solidFill>
                <a:srgbClr val="FFFFFF"/>
              </a:solidFill>
              <a:latin typeface="Verdana"/>
              <a:ea typeface="Verdana"/>
              <a:cs typeface="Verdana"/>
              <a:sym typeface="Verdan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1"/>
          <p:cNvSpPr txBox="1"/>
          <p:nvPr/>
        </p:nvSpPr>
        <p:spPr>
          <a:xfrm>
            <a:off x="793350" y="2125550"/>
            <a:ext cx="2489700" cy="4437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2800" b="1">
                <a:solidFill>
                  <a:srgbClr val="FFFFFF"/>
                </a:solidFill>
                <a:latin typeface="Tahoma"/>
                <a:ea typeface="Tahoma"/>
                <a:cs typeface="Tahoma"/>
                <a:sym typeface="Tahoma"/>
              </a:rPr>
              <a:t>PROBLEM </a:t>
            </a:r>
            <a:r>
              <a:rPr lang="en-US" sz="2800" b="1">
                <a:solidFill>
                  <a:srgbClr val="FF00FF"/>
                </a:solidFill>
                <a:latin typeface="Tahoma"/>
                <a:ea typeface="Tahoma"/>
                <a:cs typeface="Tahoma"/>
                <a:sym typeface="Tahoma"/>
              </a:rPr>
              <a:t>II</a:t>
            </a:r>
            <a:endParaRPr sz="2800">
              <a:solidFill>
                <a:srgbClr val="FF00FF"/>
              </a:solidFill>
              <a:latin typeface="Tahoma"/>
              <a:ea typeface="Tahoma"/>
              <a:cs typeface="Tahoma"/>
              <a:sym typeface="Tahoma"/>
            </a:endParaRPr>
          </a:p>
        </p:txBody>
      </p:sp>
      <p:sp>
        <p:nvSpPr>
          <p:cNvPr id="78" name="Google Shape;78;p11"/>
          <p:cNvSpPr/>
          <p:nvPr/>
        </p:nvSpPr>
        <p:spPr>
          <a:xfrm>
            <a:off x="793352" y="2552702"/>
            <a:ext cx="2220962" cy="48482"/>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9" name="Google Shape;79;p11"/>
          <p:cNvSpPr txBox="1">
            <a:spLocks noGrp="1"/>
          </p:cNvSpPr>
          <p:nvPr>
            <p:ph type="title"/>
          </p:nvPr>
        </p:nvSpPr>
        <p:spPr>
          <a:xfrm>
            <a:off x="3745074" y="432009"/>
            <a:ext cx="4424700" cy="274500"/>
          </a:xfrm>
          <a:prstGeom prst="rect">
            <a:avLst/>
          </a:prstGeom>
          <a:noFill/>
          <a:ln>
            <a:noFill/>
          </a:ln>
        </p:spPr>
        <p:txBody>
          <a:bodyPr spcFirstLastPara="1" wrap="square" lIns="0" tIns="12700" rIns="0" bIns="0" anchor="t" anchorCtr="0">
            <a:spAutoFit/>
          </a:bodyPr>
          <a:lstStyle/>
          <a:p>
            <a:pPr marL="12700" marR="5080" lvl="0" indent="0" algn="l" rtl="0">
              <a:lnSpc>
                <a:spcPct val="130000"/>
              </a:lnSpc>
              <a:spcBef>
                <a:spcPts val="0"/>
              </a:spcBef>
              <a:spcAft>
                <a:spcPts val="0"/>
              </a:spcAft>
              <a:buNone/>
            </a:pPr>
            <a:r>
              <a:rPr lang="en-US" sz="1700">
                <a:solidFill>
                  <a:srgbClr val="FF00FF"/>
                </a:solidFill>
              </a:rPr>
              <a:t>Risk of Fraud and Security Breaches</a:t>
            </a:r>
            <a:endParaRPr sz="1700">
              <a:solidFill>
                <a:srgbClr val="FF00FF"/>
              </a:solidFill>
            </a:endParaRPr>
          </a:p>
        </p:txBody>
      </p:sp>
      <p:sp>
        <p:nvSpPr>
          <p:cNvPr id="80" name="Google Shape;80;p11"/>
          <p:cNvSpPr txBox="1"/>
          <p:nvPr/>
        </p:nvSpPr>
        <p:spPr>
          <a:xfrm>
            <a:off x="3909850" y="826746"/>
            <a:ext cx="4470900" cy="4445700"/>
          </a:xfrm>
          <a:prstGeom prst="rect">
            <a:avLst/>
          </a:prstGeom>
          <a:noFill/>
          <a:ln>
            <a:noFill/>
          </a:ln>
        </p:spPr>
        <p:txBody>
          <a:bodyPr spcFirstLastPara="1" wrap="square" lIns="0" tIns="12700" rIns="0" bIns="0" anchor="t" anchorCtr="0">
            <a:spAutoFit/>
          </a:bodyPr>
          <a:lstStyle/>
          <a:p>
            <a:pPr marL="457200" marR="5080" lvl="0" indent="-317500" algn="l" rtl="0">
              <a:lnSpc>
                <a:spcPct val="130000"/>
              </a:lnSpc>
              <a:spcBef>
                <a:spcPts val="0"/>
              </a:spcBef>
              <a:spcAft>
                <a:spcPts val="0"/>
              </a:spcAft>
              <a:buClr>
                <a:srgbClr val="FFFFFF"/>
              </a:buClr>
              <a:buSzPts val="1400"/>
              <a:buFont typeface="Tahoma"/>
              <a:buChar char="●"/>
            </a:pPr>
            <a:r>
              <a:rPr lang="en-US" sz="1500">
                <a:solidFill>
                  <a:srgbClr val="FFFFFF"/>
                </a:solidFill>
                <a:latin typeface="Verdana"/>
                <a:ea typeface="Verdana"/>
                <a:cs typeface="Verdana"/>
                <a:sym typeface="Verdana"/>
              </a:rPr>
              <a:t>The current manual and semi-automated cheque clearing processes are susceptible to fraud, including forged signatures and altered cheques.</a:t>
            </a:r>
            <a:endParaRPr sz="1500">
              <a:solidFill>
                <a:srgbClr val="FFFFFF"/>
              </a:solidFill>
              <a:latin typeface="Verdana"/>
              <a:ea typeface="Verdana"/>
              <a:cs typeface="Verdana"/>
              <a:sym typeface="Verdana"/>
            </a:endParaRPr>
          </a:p>
          <a:p>
            <a:pPr marL="457200" marR="5080" lvl="0" indent="-317500" algn="l" rtl="0">
              <a:lnSpc>
                <a:spcPct val="130000"/>
              </a:lnSpc>
              <a:spcBef>
                <a:spcPts val="0"/>
              </a:spcBef>
              <a:spcAft>
                <a:spcPts val="0"/>
              </a:spcAft>
              <a:buClr>
                <a:srgbClr val="FFFFFF"/>
              </a:buClr>
              <a:buSzPts val="1400"/>
              <a:buFont typeface="Tahoma"/>
              <a:buChar char="●"/>
            </a:pPr>
            <a:r>
              <a:rPr lang="en-US" sz="1500">
                <a:solidFill>
                  <a:srgbClr val="FFFFFF"/>
                </a:solidFill>
                <a:latin typeface="Verdana"/>
                <a:ea typeface="Verdana"/>
                <a:cs typeface="Verdana"/>
                <a:sym typeface="Verdana"/>
              </a:rPr>
              <a:t>Lack of robust verification mechanisms can result in fraudulent transactions going undetected.</a:t>
            </a:r>
            <a:endParaRPr sz="1500">
              <a:solidFill>
                <a:srgbClr val="FFFFFF"/>
              </a:solidFill>
              <a:latin typeface="Verdana"/>
              <a:ea typeface="Verdana"/>
              <a:cs typeface="Verdana"/>
              <a:sym typeface="Verdana"/>
            </a:endParaRPr>
          </a:p>
          <a:p>
            <a:pPr marL="457200" marR="5080" lvl="0" indent="-317500" algn="l" rtl="0">
              <a:lnSpc>
                <a:spcPct val="130000"/>
              </a:lnSpc>
              <a:spcBef>
                <a:spcPts val="0"/>
              </a:spcBef>
              <a:spcAft>
                <a:spcPts val="0"/>
              </a:spcAft>
              <a:buClr>
                <a:srgbClr val="FFFFFF"/>
              </a:buClr>
              <a:buSzPts val="1400"/>
              <a:buFont typeface="Tahoma"/>
              <a:buChar char="●"/>
            </a:pPr>
            <a:r>
              <a:rPr lang="en-US" sz="1500">
                <a:solidFill>
                  <a:srgbClr val="FFFFFF"/>
                </a:solidFill>
                <a:latin typeface="Verdana"/>
                <a:ea typeface="Verdana"/>
                <a:cs typeface="Verdana"/>
                <a:sym typeface="Verdana"/>
              </a:rPr>
              <a:t>Security breaches can compromise sensitive customer information and lead to financial losses for banks.</a:t>
            </a:r>
            <a:endParaRPr sz="1500">
              <a:solidFill>
                <a:srgbClr val="FFFFFF"/>
              </a:solidFill>
              <a:latin typeface="Verdana"/>
              <a:ea typeface="Verdana"/>
              <a:cs typeface="Verdana"/>
              <a:sym typeface="Verdana"/>
            </a:endParaRPr>
          </a:p>
          <a:p>
            <a:pPr marL="457200" marR="5080" lvl="0" indent="-317500" algn="l" rtl="0">
              <a:lnSpc>
                <a:spcPct val="130000"/>
              </a:lnSpc>
              <a:spcBef>
                <a:spcPts val="0"/>
              </a:spcBef>
              <a:spcAft>
                <a:spcPts val="0"/>
              </a:spcAft>
              <a:buClr>
                <a:srgbClr val="FFFFFF"/>
              </a:buClr>
              <a:buSzPts val="1400"/>
              <a:buFont typeface="Tahoma"/>
              <a:buChar char="●"/>
            </a:pPr>
            <a:r>
              <a:rPr lang="en-US" sz="1500">
                <a:solidFill>
                  <a:srgbClr val="FFFFFF"/>
                </a:solidFill>
                <a:latin typeface="Verdana"/>
                <a:ea typeface="Verdana"/>
                <a:cs typeface="Verdana"/>
                <a:sym typeface="Verdana"/>
              </a:rPr>
              <a:t>Banks need enhanced security measures and fraud detection mechanisms to mitigate these risks and ensure the integrity of the cheque clearing process.</a:t>
            </a:r>
            <a:endParaRPr sz="1500">
              <a:solidFill>
                <a:srgbClr val="FFFFFF"/>
              </a:solidFill>
              <a:latin typeface="Verdana"/>
              <a:ea typeface="Verdana"/>
              <a:cs typeface="Verdana"/>
              <a:sym typeface="Verdana"/>
            </a:endParaRPr>
          </a:p>
          <a:p>
            <a:pPr marL="457200" marR="5080" lvl="0" indent="0" algn="l" rtl="0">
              <a:lnSpc>
                <a:spcPct val="130000"/>
              </a:lnSpc>
              <a:spcBef>
                <a:spcPts val="0"/>
              </a:spcBef>
              <a:spcAft>
                <a:spcPts val="0"/>
              </a:spcAft>
              <a:buNone/>
            </a:pPr>
            <a:endParaRPr sz="1500">
              <a:solidFill>
                <a:srgbClr val="FFFFFF"/>
              </a:solidFill>
              <a:latin typeface="Verdana"/>
              <a:ea typeface="Verdana"/>
              <a:cs typeface="Verdana"/>
              <a:sym typeface="Verdan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2"/>
          <p:cNvSpPr txBox="1"/>
          <p:nvPr/>
        </p:nvSpPr>
        <p:spPr>
          <a:xfrm>
            <a:off x="1154850" y="2698250"/>
            <a:ext cx="6709500" cy="1398000"/>
          </a:xfrm>
          <a:prstGeom prst="rect">
            <a:avLst/>
          </a:prstGeom>
          <a:noFill/>
          <a:ln>
            <a:noFill/>
          </a:ln>
        </p:spPr>
        <p:txBody>
          <a:bodyPr spcFirstLastPara="1" wrap="square" lIns="0" tIns="12700" rIns="0" bIns="0" anchor="t" anchorCtr="0">
            <a:spAutoFit/>
          </a:bodyPr>
          <a:lstStyle/>
          <a:p>
            <a:pPr marL="861060" marR="5080" lvl="0" indent="-848994" algn="ctr" rtl="0">
              <a:lnSpc>
                <a:spcPct val="100000"/>
              </a:lnSpc>
              <a:spcBef>
                <a:spcPts val="0"/>
              </a:spcBef>
              <a:spcAft>
                <a:spcPts val="0"/>
              </a:spcAft>
              <a:buNone/>
            </a:pPr>
            <a:r>
              <a:rPr lang="en-US" sz="3000" b="1">
                <a:solidFill>
                  <a:srgbClr val="FF00FF"/>
                </a:solidFill>
                <a:latin typeface="Verdana"/>
                <a:ea typeface="Verdana"/>
                <a:cs typeface="Verdana"/>
                <a:sym typeface="Verdana"/>
              </a:rPr>
              <a:t>Revolutionizing Cheque Clearing with AI/ML and Automation</a:t>
            </a:r>
            <a:endParaRPr sz="3000">
              <a:solidFill>
                <a:srgbClr val="FF00FF"/>
              </a:solidFill>
              <a:latin typeface="Verdana"/>
              <a:ea typeface="Verdana"/>
              <a:cs typeface="Verdana"/>
              <a:sym typeface="Verdana"/>
            </a:endParaRPr>
          </a:p>
        </p:txBody>
      </p:sp>
      <p:sp>
        <p:nvSpPr>
          <p:cNvPr id="86" name="Google Shape;86;p12"/>
          <p:cNvSpPr txBox="1">
            <a:spLocks noGrp="1"/>
          </p:cNvSpPr>
          <p:nvPr>
            <p:ph type="ctrTitle"/>
          </p:nvPr>
        </p:nvSpPr>
        <p:spPr>
          <a:xfrm>
            <a:off x="1263576" y="995775"/>
            <a:ext cx="6002400" cy="13980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a:t>New-Age Banking System  For Digitally clearing cheques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body" idx="1"/>
          </p:nvPr>
        </p:nvSpPr>
        <p:spPr>
          <a:xfrm>
            <a:off x="229725" y="1442550"/>
            <a:ext cx="4372200" cy="25398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sz="1500"/>
              <a:t>IntelliCTS is an innovative Cheque Truncation System that leverages cutting-edge AI/ML/ICR/OCR technologies to revolutionize the cheque clearing process. It automates various tasks such as data entry, technical verification, and signature validation, reducing the need for manual intervention and speeding up processing times. The system is designed to support multilingual capabilities and provides a user-friendly interface for easy navigation.</a:t>
            </a:r>
            <a:endParaRPr sz="1500"/>
          </a:p>
        </p:txBody>
      </p:sp>
      <p:pic>
        <p:nvPicPr>
          <p:cNvPr id="92" name="Google Shape;92;p13"/>
          <p:cNvPicPr preferRelativeResize="0"/>
          <p:nvPr/>
        </p:nvPicPr>
        <p:blipFill>
          <a:blip r:embed="rId3">
            <a:alphaModFix/>
          </a:blip>
          <a:stretch>
            <a:fillRect/>
          </a:stretch>
        </p:blipFill>
        <p:spPr>
          <a:xfrm>
            <a:off x="4692172" y="1490925"/>
            <a:ext cx="4321178" cy="2491425"/>
          </a:xfrm>
          <a:prstGeom prst="rect">
            <a:avLst/>
          </a:prstGeom>
          <a:noFill/>
          <a:ln>
            <a:noFill/>
          </a:ln>
        </p:spPr>
      </p:pic>
      <p:sp>
        <p:nvSpPr>
          <p:cNvPr id="93" name="Google Shape;93;p13"/>
          <p:cNvSpPr txBox="1">
            <a:spLocks noGrp="1"/>
          </p:cNvSpPr>
          <p:nvPr>
            <p:ph type="title"/>
          </p:nvPr>
        </p:nvSpPr>
        <p:spPr>
          <a:xfrm>
            <a:off x="2873993" y="283127"/>
            <a:ext cx="37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t>Our Solution</a:t>
            </a:r>
            <a:endParaRPr/>
          </a:p>
        </p:txBody>
      </p:sp>
      <p:sp>
        <p:nvSpPr>
          <p:cNvPr id="94" name="Google Shape;94;p13"/>
          <p:cNvSpPr/>
          <p:nvPr/>
        </p:nvSpPr>
        <p:spPr>
          <a:xfrm>
            <a:off x="2936448" y="744825"/>
            <a:ext cx="2601324"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r>
              <a:rPr lang="en-US" sz="1800"/>
              <a:t>`</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4"/>
          <p:cNvSpPr txBox="1">
            <a:spLocks noGrp="1"/>
          </p:cNvSpPr>
          <p:nvPr>
            <p:ph type="body" idx="1"/>
          </p:nvPr>
        </p:nvSpPr>
        <p:spPr>
          <a:xfrm>
            <a:off x="229725" y="1442550"/>
            <a:ext cx="4372200" cy="3001500"/>
          </a:xfrm>
          <a:prstGeom prst="rect">
            <a:avLst/>
          </a:prstGeom>
        </p:spPr>
        <p:txBody>
          <a:bodyPr spcFirstLastPara="1" wrap="square" lIns="0" tIns="0" rIns="0" bIns="0" anchor="t" anchorCtr="0">
            <a:spAutoFit/>
          </a:bodyPr>
          <a:lstStyle/>
          <a:p>
            <a:pPr marL="0" lvl="0" indent="0" algn="l" rtl="0">
              <a:spcBef>
                <a:spcPts val="0"/>
              </a:spcBef>
              <a:spcAft>
                <a:spcPts val="0"/>
              </a:spcAft>
              <a:buNone/>
            </a:pPr>
            <a:endParaRPr sz="1500">
              <a:solidFill>
                <a:srgbClr val="FF00FF"/>
              </a:solidFill>
            </a:endParaRPr>
          </a:p>
          <a:p>
            <a:pPr marL="0" lvl="0" indent="0" algn="l" rtl="0">
              <a:spcBef>
                <a:spcPts val="0"/>
              </a:spcBef>
              <a:spcAft>
                <a:spcPts val="0"/>
              </a:spcAft>
              <a:buNone/>
            </a:pPr>
            <a:r>
              <a:rPr lang="en-US" sz="1500">
                <a:solidFill>
                  <a:srgbClr val="FF00FF"/>
                </a:solidFill>
              </a:rPr>
              <a:t>Key features of IntelliCTS include:</a:t>
            </a:r>
            <a:endParaRPr sz="1500">
              <a:solidFill>
                <a:srgbClr val="FF00FF"/>
              </a:solidFill>
            </a:endParaRPr>
          </a:p>
          <a:p>
            <a:pPr marL="0" lvl="0" indent="0" algn="l" rtl="0">
              <a:spcBef>
                <a:spcPts val="0"/>
              </a:spcBef>
              <a:spcAft>
                <a:spcPts val="0"/>
              </a:spcAft>
              <a:buNone/>
            </a:pPr>
            <a:endParaRPr sz="1500"/>
          </a:p>
          <a:p>
            <a:pPr marL="457200" lvl="0" indent="-323850" algn="l" rtl="0">
              <a:spcBef>
                <a:spcPts val="0"/>
              </a:spcBef>
              <a:spcAft>
                <a:spcPts val="0"/>
              </a:spcAft>
              <a:buClr>
                <a:schemeClr val="lt1"/>
              </a:buClr>
              <a:buSzPts val="1500"/>
              <a:buChar char="●"/>
            </a:pPr>
            <a:r>
              <a:rPr lang="en-US" sz="1500"/>
              <a:t>Automation of the clearing process using AI/ML/ICR/OCR techniques</a:t>
            </a:r>
            <a:endParaRPr sz="1500"/>
          </a:p>
          <a:p>
            <a:pPr marL="457200" lvl="0" indent="-323850" algn="l" rtl="0">
              <a:spcBef>
                <a:spcPts val="0"/>
              </a:spcBef>
              <a:spcAft>
                <a:spcPts val="0"/>
              </a:spcAft>
              <a:buClr>
                <a:schemeClr val="lt1"/>
              </a:buClr>
              <a:buSzPts val="1500"/>
              <a:buChar char="●"/>
            </a:pPr>
            <a:r>
              <a:rPr lang="en-US" sz="1500"/>
              <a:t>Automatic data entry and technical verification</a:t>
            </a:r>
            <a:endParaRPr sz="1500"/>
          </a:p>
          <a:p>
            <a:pPr marL="457200" lvl="0" indent="-323850" algn="l" rtl="0">
              <a:spcBef>
                <a:spcPts val="0"/>
              </a:spcBef>
              <a:spcAft>
                <a:spcPts val="0"/>
              </a:spcAft>
              <a:buClr>
                <a:schemeClr val="lt1"/>
              </a:buClr>
              <a:buSzPts val="1500"/>
              <a:buChar char="●"/>
            </a:pPr>
            <a:r>
              <a:rPr lang="en-US" sz="1500"/>
              <a:t>Signature verification</a:t>
            </a:r>
            <a:endParaRPr sz="1500"/>
          </a:p>
          <a:p>
            <a:pPr marL="457200" lvl="0" indent="-323850" algn="l" rtl="0">
              <a:spcBef>
                <a:spcPts val="0"/>
              </a:spcBef>
              <a:spcAft>
                <a:spcPts val="0"/>
              </a:spcAft>
              <a:buClr>
                <a:schemeClr val="lt1"/>
              </a:buClr>
              <a:buSzPts val="1500"/>
              <a:buChar char="●"/>
            </a:pPr>
            <a:r>
              <a:rPr lang="en-US" sz="1500"/>
              <a:t>Multilingual support</a:t>
            </a:r>
            <a:endParaRPr sz="1500"/>
          </a:p>
          <a:p>
            <a:pPr marL="457200" lvl="0" indent="-323850" algn="l" rtl="0">
              <a:spcBef>
                <a:spcPts val="0"/>
              </a:spcBef>
              <a:spcAft>
                <a:spcPts val="0"/>
              </a:spcAft>
              <a:buClr>
                <a:schemeClr val="lt1"/>
              </a:buClr>
              <a:buSzPts val="1500"/>
              <a:buChar char="●"/>
            </a:pPr>
            <a:r>
              <a:rPr lang="en-US" sz="1500"/>
              <a:t>Reduction of human efforts and processing time</a:t>
            </a:r>
            <a:endParaRPr sz="1500"/>
          </a:p>
          <a:p>
            <a:pPr marL="457200" lvl="0" indent="-323850" algn="l" rtl="0">
              <a:spcBef>
                <a:spcPts val="0"/>
              </a:spcBef>
              <a:spcAft>
                <a:spcPts val="0"/>
              </a:spcAft>
              <a:buClr>
                <a:schemeClr val="lt1"/>
              </a:buClr>
              <a:buSzPts val="1500"/>
              <a:buChar char="●"/>
            </a:pPr>
            <a:r>
              <a:rPr lang="en-US" sz="1500"/>
              <a:t>Detection of potential frauds</a:t>
            </a:r>
            <a:endParaRPr sz="1500"/>
          </a:p>
          <a:p>
            <a:pPr marL="0" lvl="0" indent="0" algn="l" rtl="0">
              <a:spcBef>
                <a:spcPts val="0"/>
              </a:spcBef>
              <a:spcAft>
                <a:spcPts val="0"/>
              </a:spcAft>
              <a:buNone/>
            </a:pPr>
            <a:endParaRPr sz="1500"/>
          </a:p>
        </p:txBody>
      </p:sp>
      <p:pic>
        <p:nvPicPr>
          <p:cNvPr id="100" name="Google Shape;100;p14"/>
          <p:cNvPicPr preferRelativeResize="0"/>
          <p:nvPr/>
        </p:nvPicPr>
        <p:blipFill>
          <a:blip r:embed="rId3">
            <a:alphaModFix/>
          </a:blip>
          <a:stretch>
            <a:fillRect/>
          </a:stretch>
        </p:blipFill>
        <p:spPr>
          <a:xfrm>
            <a:off x="4467000" y="1518685"/>
            <a:ext cx="4372199" cy="2413815"/>
          </a:xfrm>
          <a:prstGeom prst="rect">
            <a:avLst/>
          </a:prstGeom>
          <a:noFill/>
          <a:ln>
            <a:noFill/>
          </a:ln>
        </p:spPr>
      </p:pic>
      <p:sp>
        <p:nvSpPr>
          <p:cNvPr id="101" name="Google Shape;101;p14"/>
          <p:cNvSpPr txBox="1">
            <a:spLocks noGrp="1"/>
          </p:cNvSpPr>
          <p:nvPr>
            <p:ph type="title"/>
          </p:nvPr>
        </p:nvSpPr>
        <p:spPr>
          <a:xfrm>
            <a:off x="2873993" y="283127"/>
            <a:ext cx="37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t>Our Solution</a:t>
            </a:r>
            <a:endParaRPr/>
          </a:p>
        </p:txBody>
      </p:sp>
      <p:sp>
        <p:nvSpPr>
          <p:cNvPr id="102" name="Google Shape;102;p14"/>
          <p:cNvSpPr/>
          <p:nvPr/>
        </p:nvSpPr>
        <p:spPr>
          <a:xfrm>
            <a:off x="2936448" y="744825"/>
            <a:ext cx="2601324"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r>
              <a:rPr lang="en-US" sz="1800"/>
              <a:t>`</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title"/>
          </p:nvPr>
        </p:nvSpPr>
        <p:spPr>
          <a:xfrm>
            <a:off x="2873993" y="283127"/>
            <a:ext cx="3744000" cy="461700"/>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a:t>Our Solution</a:t>
            </a:r>
            <a:endParaRPr/>
          </a:p>
        </p:txBody>
      </p:sp>
      <p:pic>
        <p:nvPicPr>
          <p:cNvPr id="108" name="Google Shape;108;p15"/>
          <p:cNvPicPr preferRelativeResize="0"/>
          <p:nvPr/>
        </p:nvPicPr>
        <p:blipFill>
          <a:blip r:embed="rId3">
            <a:alphaModFix/>
          </a:blip>
          <a:stretch>
            <a:fillRect/>
          </a:stretch>
        </p:blipFill>
        <p:spPr>
          <a:xfrm>
            <a:off x="1021763" y="782927"/>
            <a:ext cx="7100483" cy="4093872"/>
          </a:xfrm>
          <a:prstGeom prst="rect">
            <a:avLst/>
          </a:prstGeom>
          <a:noFill/>
          <a:ln>
            <a:noFill/>
          </a:ln>
        </p:spPr>
      </p:pic>
      <p:sp>
        <p:nvSpPr>
          <p:cNvPr id="109" name="Google Shape;109;p15"/>
          <p:cNvSpPr/>
          <p:nvPr/>
        </p:nvSpPr>
        <p:spPr>
          <a:xfrm>
            <a:off x="2936448" y="744825"/>
            <a:ext cx="2601324" cy="38100"/>
          </a:xfrm>
          <a:custGeom>
            <a:avLst/>
            <a:gdLst/>
            <a:ahLst/>
            <a:cxnLst/>
            <a:rect l="l" t="t" r="r" b="b"/>
            <a:pathLst>
              <a:path w="1748789" h="38100" extrusionOk="0">
                <a:moveTo>
                  <a:pt x="1748400" y="37499"/>
                </a:moveTo>
                <a:lnTo>
                  <a:pt x="0" y="37499"/>
                </a:lnTo>
                <a:lnTo>
                  <a:pt x="0" y="0"/>
                </a:lnTo>
                <a:lnTo>
                  <a:pt x="1748400" y="0"/>
                </a:lnTo>
                <a:lnTo>
                  <a:pt x="1748400" y="37499"/>
                </a:lnTo>
                <a:close/>
              </a:path>
            </a:pathLst>
          </a:custGeom>
          <a:solidFill>
            <a:srgbClr val="9900FF"/>
          </a:solidFill>
          <a:ln>
            <a:noFill/>
          </a:ln>
        </p:spPr>
        <p:txBody>
          <a:bodyPr spcFirstLastPara="1" wrap="square" lIns="0" tIns="0" rIns="0" bIns="0" anchor="t" anchorCtr="0">
            <a:noAutofit/>
          </a:bodyPr>
          <a:lstStyle/>
          <a:p>
            <a:pPr marL="0" marR="0" lvl="0" indent="0" algn="l" rtl="0">
              <a:spcBef>
                <a:spcPts val="0"/>
              </a:spcBef>
              <a:spcAft>
                <a:spcPts val="0"/>
              </a:spcAft>
              <a:buNone/>
            </a:pPr>
            <a:r>
              <a:rPr lang="en-US" sz="1800"/>
              <a:t>`</a:t>
            </a:r>
            <a:endParaRPr sz="180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1125</Words>
  <Application>Microsoft Office PowerPoint</Application>
  <PresentationFormat>On-screen Show (16:9)</PresentationFormat>
  <Paragraphs>113</Paragraphs>
  <Slides>24</Slides>
  <Notes>24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Verdana</vt:lpstr>
      <vt:lpstr>Arial</vt:lpstr>
      <vt:lpstr>Tahoma</vt:lpstr>
      <vt:lpstr>Office Theme</vt:lpstr>
      <vt:lpstr>Revolutionizing Cheque Processing with AI-Powered Efficiency</vt:lpstr>
      <vt:lpstr>Revolutionizing Cheque Clearing Globally: Empowering Banks with AI/ML for Swift, Secure, and Error-Free Transactions</vt:lpstr>
      <vt:lpstr>Existing Solution</vt:lpstr>
      <vt:lpstr>Manual Verification Processes</vt:lpstr>
      <vt:lpstr>Risk of Fraud and Security Breaches</vt:lpstr>
      <vt:lpstr>New-Age Banking System  For Digitally clearing cheques</vt:lpstr>
      <vt:lpstr>Our Solution</vt:lpstr>
      <vt:lpstr>Our Solution</vt:lpstr>
      <vt:lpstr>Our Solution</vt:lpstr>
      <vt:lpstr>Our Solution</vt:lpstr>
      <vt:lpstr>TechStack Used</vt:lpstr>
      <vt:lpstr>TechStack Used</vt:lpstr>
      <vt:lpstr>Cheque Data Segmentation </vt:lpstr>
      <vt:lpstr>PowerPoint Presentation</vt:lpstr>
      <vt:lpstr>Anti-Fraud Systems</vt:lpstr>
      <vt:lpstr>PowerPoint Presentation</vt:lpstr>
      <vt:lpstr>Interface Demo</vt:lpstr>
      <vt:lpstr>Cheque Parsing Demo</vt:lpstr>
      <vt:lpstr>Unique Selling Propositions</vt:lpstr>
      <vt:lpstr>Unique Selling Propositions</vt:lpstr>
      <vt:lpstr>GO-TO-MARKET</vt:lpstr>
      <vt:lpstr>BUSINESS MODEL</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Revolutionizing Cheque Processing with AI-Powered Efficiency</dc:title>
  <cp:lastModifiedBy>Aaditya Rengarajan</cp:lastModifiedBy>
  <cp:revision>1</cp:revision>
  <dcterms:modified xsi:type="dcterms:W3CDTF">2024-03-18T08:04:04Z</dcterms:modified>
</cp:coreProperties>
</file>